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</p:sldIdLst>
  <p:sldSz cy="5143500" cx="9144000"/>
  <p:notesSz cx="6858000" cy="9144000"/>
  <p:embeddedFontLst>
    <p:embeddedFont>
      <p:font typeface="Bree Serif"/>
      <p:regular r:id="rId7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DBB923D-821A-4937-BF56-213DAB0E6E1B}">
  <a:tblStyle styleId="{5DBB923D-821A-4937-BF56-213DAB0E6E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AFE6C60E-C8CB-4497-9AA2-3AC4C014DB00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BreeSerif-regular.fntdata"/><Relationship Id="rId72" Type="http://schemas.openxmlformats.org/officeDocument/2006/relationships/slide" Target="slides/slide66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slide" Target="slides/slide6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fd42d9b40_6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fd42d9b40_6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fd42d9b40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fd42d9b40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Pdynamic is the cost of transitioning a gate from on to off, or vice versa. </a:t>
            </a:r>
            <a:br>
              <a:rPr lang="no"/>
            </a:br>
            <a:r>
              <a:rPr lang="no"/>
              <a:t>It is zero for most of the time in the left example, and the only factor of interest in the right example. </a:t>
            </a:r>
            <a:br>
              <a:rPr lang="no"/>
            </a:br>
            <a:r>
              <a:rPr lang="no"/>
              <a:t>Pshort_circuit is the power loss due to short-circuits while transitioning. Often baked into Pdynamic. It is hard to model</a:t>
            </a:r>
            <a:br>
              <a:rPr lang="no"/>
            </a:br>
            <a:r>
              <a:rPr lang="no"/>
              <a:t>Pleak is the power </a:t>
            </a:r>
            <a:r>
              <a:rPr lang="no">
                <a:solidFill>
                  <a:schemeClr val="dk1"/>
                </a:solidFill>
              </a:rPr>
              <a:t>the power use that happens when gates are on HW on. Or off. Goes to zero if you [partially] turn off the chip.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fd42d9b40_6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fd42d9b40_6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fd42d9b40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fd42d9b40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fd42d9b40_6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fd42d9b40_6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13e07a1a2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13e07a1a2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13e07a1a2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413e07a1a2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13e07a1a2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13e07a1a2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13e07a1a2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13e07a1a2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fd42d9b40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fd42d9b40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13e07a1a2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13e07a1a2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SI partner: system integrator partner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fd42d9b4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fd42d9b4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fd42d9b40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fd42d9b40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fd42d9b40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fd42d9b40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fd42d9b40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fd42d9b40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fd42d9b40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fd42d9b40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fd42d9b40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fd42d9b40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fd42d9b40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fd42d9b40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fd42d9b40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fd42d9b40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fd42d9b40_1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fd42d9b40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fd42d9b40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fd42d9b40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fd42d9b4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fd42d9b4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fd42d9b40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fd42d9b40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fd42d9b40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fd42d9b40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fd42d9b40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fd42d9b40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fd42d9b40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fd42d9b40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fd42d9b40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fd42d9b40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fd42d9b40_4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fd42d9b40_4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fd42d9b40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fd42d9b40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fd42d9b40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fd42d9b40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fd42d9b40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3fd42d9b40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fd42d9b40_4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fd42d9b40_4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See: POPCNT instruction for an asm instruction doing just this op in </a:t>
            </a:r>
            <a:br>
              <a:rPr lang="no"/>
            </a:br>
            <a:r>
              <a:rPr lang="no"/>
              <a:t>If not available on your architecture; a lookup table with 256 entries may also be a good deal (trading instruction count for memory traffic) - if this really matter. </a:t>
            </a:r>
            <a:br>
              <a:rPr lang="no"/>
            </a:br>
            <a:r>
              <a:rPr lang="no"/>
              <a:t>Premature optimization is the root of all evil. We need a way to truly tell what is the best deal.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fd42d9b40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fd42d9b40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fd42d9b40_4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fd42d9b40_4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fd42d9b40_6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fd42d9b40_6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fd42d9b40_6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fd42d9b40_6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fd42d9b40_4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fd42d9b40_4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fd42d9b40_6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fd42d9b40_6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fd42d9b40_6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fd42d9b40_6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fd42d9b40_8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fd42d9b40_8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fd42d9b40_8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fd42d9b40_8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fd42d9b40_8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fd42d9b40_8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fd42d9b40_8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fd42d9b40_8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o" sz="1150">
                <a:solidFill>
                  <a:srgbClr val="232629"/>
                </a:solidFill>
                <a:highlight>
                  <a:srgbClr val="FFFFFF"/>
                </a:highlight>
              </a:rPr>
              <a:t>Memcpy issues that really make its use scary</a:t>
            </a:r>
            <a:endParaRPr sz="115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-301625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1150"/>
              <a:buChar char="●"/>
            </a:pPr>
            <a:r>
              <a:rPr lang="no" sz="1150">
                <a:solidFill>
                  <a:srgbClr val="232629"/>
                </a:solidFill>
                <a:highlight>
                  <a:srgbClr val="FFFFFF"/>
                </a:highlight>
              </a:rPr>
              <a:t>Memcpy may read/write in any specific order.</a:t>
            </a:r>
            <a:endParaRPr sz="115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-301625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1150"/>
              <a:buChar char="●"/>
            </a:pPr>
            <a:r>
              <a:rPr lang="no" sz="1150">
                <a:solidFill>
                  <a:srgbClr val="232629"/>
                </a:solidFill>
                <a:highlight>
                  <a:srgbClr val="FFFFFF"/>
                </a:highlight>
              </a:rPr>
              <a:t>The call may be replaced with inline code by the compiler. Multiple consecutive writes may disappear.</a:t>
            </a:r>
            <a:endParaRPr sz="115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-301625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1150"/>
              <a:buChar char="●"/>
            </a:pPr>
            <a:r>
              <a:rPr lang="no" sz="1150">
                <a:solidFill>
                  <a:srgbClr val="232629"/>
                </a:solidFill>
                <a:highlight>
                  <a:srgbClr val="FFFFFF"/>
                </a:highlight>
              </a:rPr>
              <a:t>The memcpy call casts away the volatile flag!</a:t>
            </a:r>
            <a:endParaRPr sz="115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-301625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1150"/>
              <a:buChar char="●"/>
            </a:pPr>
            <a:r>
              <a:rPr lang="no" sz="1150">
                <a:solidFill>
                  <a:srgbClr val="232629"/>
                </a:solidFill>
                <a:highlight>
                  <a:srgbClr val="FFFFFF"/>
                </a:highlight>
              </a:rPr>
              <a:t>IO memory accesses often require a certain word-size (ie, HW requires you to write four bytes, but memcpy may write an integer). </a:t>
            </a:r>
            <a:endParaRPr sz="100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fd42d9b40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fd42d9b40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f1477c1a29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f1477c1a29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o" sz="1150">
                <a:solidFill>
                  <a:srgbClr val="232629"/>
                </a:solidFill>
                <a:highlight>
                  <a:srgbClr val="FFFFFF"/>
                </a:highlight>
              </a:rPr>
              <a:t>Memcpy issues that really make its use scary</a:t>
            </a:r>
            <a:endParaRPr sz="115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-301625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1150"/>
              <a:buChar char="●"/>
            </a:pPr>
            <a:r>
              <a:rPr lang="no" sz="1150">
                <a:solidFill>
                  <a:srgbClr val="232629"/>
                </a:solidFill>
                <a:highlight>
                  <a:srgbClr val="FFFFFF"/>
                </a:highlight>
              </a:rPr>
              <a:t>Memcpy may read/write in any specific order.</a:t>
            </a:r>
            <a:endParaRPr sz="115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-301625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1150"/>
              <a:buChar char="●"/>
            </a:pPr>
            <a:r>
              <a:rPr lang="no" sz="1150">
                <a:solidFill>
                  <a:srgbClr val="232629"/>
                </a:solidFill>
                <a:highlight>
                  <a:srgbClr val="FFFFFF"/>
                </a:highlight>
              </a:rPr>
              <a:t>The call may be replaced with inline code by the compiler. Multiple consecutive writes may disappear.</a:t>
            </a:r>
            <a:endParaRPr sz="115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-301625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1150"/>
              <a:buChar char="●"/>
            </a:pPr>
            <a:r>
              <a:rPr lang="no" sz="1150">
                <a:solidFill>
                  <a:srgbClr val="232629"/>
                </a:solidFill>
                <a:highlight>
                  <a:srgbClr val="FFFFFF"/>
                </a:highlight>
              </a:rPr>
              <a:t>The memcpy call casts away the volatile flag!</a:t>
            </a:r>
            <a:endParaRPr sz="115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-301625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1150"/>
              <a:buChar char="●"/>
            </a:pPr>
            <a:r>
              <a:rPr lang="no" sz="1150">
                <a:solidFill>
                  <a:srgbClr val="232629"/>
                </a:solidFill>
                <a:highlight>
                  <a:srgbClr val="FFFFFF"/>
                </a:highlight>
              </a:rPr>
              <a:t>IO memory accesses often require a certain word-size (ie, HW requires you to write four bytes, but memcpy may write an integer). </a:t>
            </a:r>
            <a:endParaRPr sz="100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fd42d9b40_9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fd42d9b40_9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fd42d9b40_9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fd42d9b40_9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DMB - data memory barrier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DSB - Data Synchronization barrier</a:t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409284629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409284629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4092846290_7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4092846290_7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218c79ec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218c79ec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6218c79ec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6218c79ec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4092846290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4092846290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4092846290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4092846290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You can easiliy see this has code duplication, but you may not be able to tell why… </a:t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6218c79ec4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6218c79ec4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fd42d9b40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fd42d9b40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6218c79ec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6218c79ec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6218c79ec4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6218c79ec4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4092846290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409284629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Much smaller code. Not at all as readable, but… </a:t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409284629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409284629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409284629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409284629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6218c79ec4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6218c79ec4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4092846290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4092846290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fd42d9b40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fd42d9b4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fd42d9b40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fd42d9b40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fd42d9b4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fd42d9b4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www.godbolt.org/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9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Resource </a:t>
            </a:r>
            <a:r>
              <a:rPr lang="no"/>
              <a:t>Constrained Progr</a:t>
            </a:r>
            <a:r>
              <a:rPr lang="no"/>
              <a:t>amming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 sz="2400"/>
              <a:t>Andreas Danner Nilsen</a:t>
            </a:r>
            <a:br>
              <a:rPr lang="no" sz="2400"/>
            </a:br>
            <a:r>
              <a:rPr lang="no" sz="1800"/>
              <a:t>andreas.nilsen@arm.com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Performance Constraints</a:t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Algorithmic space-time tradeoff: </a:t>
            </a:r>
            <a:br>
              <a:rPr lang="no"/>
            </a:br>
            <a:r>
              <a:rPr lang="no" sz="1200"/>
              <a:t>	Use more CPU time and less memory</a:t>
            </a:r>
            <a:br>
              <a:rPr lang="no" sz="1200"/>
            </a:br>
            <a:r>
              <a:rPr lang="no" sz="1200"/>
              <a:t>	Use less CPU time and more memory</a:t>
            </a:r>
            <a:br>
              <a:rPr lang="no" sz="1200"/>
            </a:br>
            <a:br>
              <a:rPr lang="no" sz="1200"/>
            </a:br>
            <a:r>
              <a:rPr lang="no"/>
              <a:t>Embedded CPUs are </a:t>
            </a:r>
            <a:r>
              <a:rPr i="1" lang="no"/>
              <a:t>weak </a:t>
            </a:r>
            <a:r>
              <a:rPr lang="no"/>
              <a:t>- but not </a:t>
            </a:r>
            <a:r>
              <a:rPr i="1" lang="no"/>
              <a:t>bad</a:t>
            </a:r>
            <a:br>
              <a:rPr lang="no" sz="1200"/>
            </a:br>
            <a:r>
              <a:rPr lang="no" sz="1200"/>
              <a:t>	Avoid doing unnecessary work</a:t>
            </a:r>
            <a:br>
              <a:rPr lang="no" sz="1200"/>
            </a:br>
            <a:r>
              <a:rPr lang="no" sz="1200"/>
              <a:t>	Most gains are still on the algorithmic level</a:t>
            </a:r>
            <a:br>
              <a:rPr lang="no" sz="1200"/>
            </a:br>
            <a:r>
              <a:rPr lang="no" sz="1200"/>
              <a:t>	Brush up on TDT4120 - Algoritmer og datastrukturer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/>
              <a:t>The small stuff</a:t>
            </a:r>
            <a:br>
              <a:rPr lang="no"/>
            </a:br>
            <a:r>
              <a:rPr lang="no"/>
              <a:t>	</a:t>
            </a:r>
            <a:r>
              <a:rPr lang="no" sz="1200"/>
              <a:t>Optimize for performance, not size? Compiler flag </a:t>
            </a: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-O3</a:t>
            </a: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200"/>
              <a:t>Every function call adds overhead. Consider inlining / static functions / macros / LTO</a:t>
            </a:r>
            <a:br>
              <a:rPr lang="no" sz="1200"/>
            </a:br>
            <a:r>
              <a:rPr lang="no" sz="1200"/>
              <a:t>	Reduce Load/Store operations where possible</a:t>
            </a:r>
            <a:br>
              <a:rPr lang="no" sz="1200"/>
            </a:br>
            <a:r>
              <a:rPr lang="no" sz="1200"/>
              <a:t>	</a:t>
            </a:r>
            <a:br>
              <a:rPr lang="no" sz="1200"/>
            </a:br>
            <a:r>
              <a:rPr lang="no" sz="1200">
                <a:solidFill>
                  <a:srgbClr val="FF0000"/>
                </a:solidFill>
              </a:rPr>
              <a:t>	Optimizing randomly is meaningless. Use a profiler to identify hotspots!</a:t>
            </a:r>
            <a:br>
              <a:rPr lang="no" sz="1200"/>
            </a:br>
            <a:br>
              <a:rPr lang="no"/>
            </a:b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u="sng"/>
              <a:t>If your MCU spends most of its time working</a:t>
            </a:r>
            <a:br>
              <a:rPr lang="no" u="sng"/>
            </a:br>
            <a:br>
              <a:rPr lang="no" u="sng"/>
            </a:br>
            <a:r>
              <a:rPr lang="no">
                <a:solidFill>
                  <a:srgbClr val="FF0000"/>
                </a:solidFill>
              </a:rPr>
              <a:t>Transistor</a:t>
            </a:r>
            <a:r>
              <a:rPr lang="no"/>
              <a:t> </a:t>
            </a:r>
            <a:r>
              <a:rPr lang="no">
                <a:solidFill>
                  <a:srgbClr val="FF0000"/>
                </a:solidFill>
              </a:rPr>
              <a:t>toggling</a:t>
            </a:r>
            <a:r>
              <a:rPr lang="no"/>
              <a:t> the main power eater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Can we reduce the CPU frequency?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Can we reduce the CPU Voltage?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Some ops are more expensive (multiply, load)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/>
              <a:t>Reduce workloads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Frequency gridlocked with Voltage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CPU Power scaling per V is cubic (ca)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Clocking down is better than sleeping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Reduce workload to allow CPU to do that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27" name="Google Shape;1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Power Constraints</a:t>
            </a:r>
            <a:endParaRPr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311700" y="1152475"/>
            <a:ext cx="416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u="sng"/>
              <a:t>If your MCU spends most of its time </a:t>
            </a:r>
            <a:r>
              <a:rPr lang="no" u="sng">
                <a:latin typeface="Courier New"/>
                <a:ea typeface="Courier New"/>
                <a:cs typeface="Courier New"/>
                <a:sym typeface="Courier New"/>
              </a:rPr>
              <a:t>sleep()</a:t>
            </a:r>
            <a:r>
              <a:rPr lang="no" u="sng"/>
              <a:t>’ing</a:t>
            </a:r>
            <a:br>
              <a:rPr lang="no"/>
            </a:br>
            <a:br>
              <a:rPr lang="no"/>
            </a:br>
            <a:r>
              <a:rPr lang="no">
                <a:solidFill>
                  <a:srgbClr val="FF0000"/>
                </a:solidFill>
              </a:rPr>
              <a:t>Transistor</a:t>
            </a:r>
            <a:r>
              <a:rPr lang="no"/>
              <a:t> </a:t>
            </a:r>
            <a:r>
              <a:rPr lang="no">
                <a:solidFill>
                  <a:srgbClr val="FF0000"/>
                </a:solidFill>
              </a:rPr>
              <a:t>leakage</a:t>
            </a:r>
            <a:r>
              <a:rPr lang="no"/>
              <a:t> is the main power eater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Your circuit is mostly acting as a resistance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What HW can be turned off when you sleep?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What is the cost of waking up?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/>
              <a:t>Maximize sleep time 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One wakeup better than many small ones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CPU Power scaling per MHz is linear (ca)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Keep frequency high</a:t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3"/>
          <p:cNvSpPr txBox="1"/>
          <p:nvPr/>
        </p:nvSpPr>
        <p:spPr>
          <a:xfrm>
            <a:off x="5786100" y="4568875"/>
            <a:ext cx="20925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no">
                <a:latin typeface="Bree Serif"/>
                <a:ea typeface="Bree Serif"/>
                <a:cs typeface="Bree Serif"/>
                <a:sym typeface="Bree Serif"/>
              </a:rPr>
              <a:t>P</a:t>
            </a:r>
            <a:r>
              <a:rPr baseline="-25000" i="1" lang="no">
                <a:latin typeface="Bree Serif"/>
                <a:ea typeface="Bree Serif"/>
                <a:cs typeface="Bree Serif"/>
                <a:sym typeface="Bree Serif"/>
              </a:rPr>
              <a:t>dyn</a:t>
            </a:r>
            <a:r>
              <a:rPr i="1" lang="no">
                <a:latin typeface="Bree Serif"/>
                <a:ea typeface="Bree Serif"/>
                <a:cs typeface="Bree Serif"/>
                <a:sym typeface="Bree Serif"/>
              </a:rPr>
              <a:t> = CV²f ≈ Cf³</a:t>
            </a:r>
            <a:endParaRPr i="1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5687425" y="504725"/>
            <a:ext cx="20925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no">
                <a:latin typeface="Bree Serif"/>
                <a:ea typeface="Bree Serif"/>
                <a:cs typeface="Bree Serif"/>
                <a:sym typeface="Bree Serif"/>
              </a:rPr>
              <a:t>P</a:t>
            </a:r>
            <a:r>
              <a:rPr baseline="-25000" i="1" lang="no">
                <a:latin typeface="Bree Serif"/>
                <a:ea typeface="Bree Serif"/>
                <a:cs typeface="Bree Serif"/>
                <a:sym typeface="Bree Serif"/>
              </a:rPr>
              <a:t>cpu</a:t>
            </a:r>
            <a:r>
              <a:rPr i="1" lang="no">
                <a:latin typeface="Bree Serif"/>
                <a:ea typeface="Bree Serif"/>
                <a:cs typeface="Bree Serif"/>
                <a:sym typeface="Bree Serif"/>
              </a:rPr>
              <a:t> = P</a:t>
            </a:r>
            <a:r>
              <a:rPr baseline="-25000" i="1" lang="no">
                <a:latin typeface="Bree Serif"/>
                <a:ea typeface="Bree Serif"/>
                <a:cs typeface="Bree Serif"/>
                <a:sym typeface="Bree Serif"/>
              </a:rPr>
              <a:t>dyn</a:t>
            </a:r>
            <a:r>
              <a:rPr i="1" lang="no">
                <a:latin typeface="Bree Serif"/>
                <a:ea typeface="Bree Serif"/>
                <a:cs typeface="Bree Serif"/>
                <a:sym typeface="Bree Serif"/>
              </a:rPr>
              <a:t> + </a:t>
            </a:r>
            <a:r>
              <a:rPr i="1" lang="no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P</a:t>
            </a:r>
            <a:r>
              <a:rPr baseline="-25000" i="1" lang="no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sc </a:t>
            </a:r>
            <a:r>
              <a:rPr i="1" lang="no">
                <a:latin typeface="Bree Serif"/>
                <a:ea typeface="Bree Serif"/>
                <a:cs typeface="Bree Serif"/>
                <a:sym typeface="Bree Serif"/>
              </a:rPr>
              <a:t>+ P</a:t>
            </a:r>
            <a:r>
              <a:rPr baseline="-25000" i="1" lang="no">
                <a:latin typeface="Bree Serif"/>
                <a:ea typeface="Bree Serif"/>
                <a:cs typeface="Bree Serif"/>
                <a:sym typeface="Bree Serif"/>
              </a:rPr>
              <a:t>leak </a:t>
            </a:r>
            <a:endParaRPr baseline="-25000" i="1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Storage Constraints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152475"/>
            <a:ext cx="414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Limits binary + data + libraries</a:t>
            </a:r>
            <a:br>
              <a:rPr lang="no"/>
            </a:br>
            <a:r>
              <a:rPr lang="no"/>
              <a:t>	</a:t>
            </a:r>
            <a:r>
              <a:rPr lang="no" sz="1200"/>
              <a:t>Optimize code for size: </a:t>
            </a: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-Os</a:t>
            </a:r>
            <a:br>
              <a:rPr lang="no" sz="1200"/>
            </a:br>
            <a:r>
              <a:rPr lang="no" sz="1200"/>
              <a:t>	</a:t>
            </a:r>
            <a:r>
              <a:rPr i="1" lang="no" sz="1200"/>
              <a:t>Strip </a:t>
            </a:r>
            <a:r>
              <a:rPr lang="no" sz="1200"/>
              <a:t>your binaries</a:t>
            </a:r>
            <a:br>
              <a:rPr lang="no" sz="1200"/>
            </a:br>
            <a:r>
              <a:rPr lang="no" sz="1200"/>
              <a:t>	Compression possible, if needed</a:t>
            </a:r>
            <a:br>
              <a:rPr lang="no" sz="1200"/>
            </a:br>
            <a:br>
              <a:rPr lang="no" sz="1200"/>
            </a:br>
            <a:r>
              <a:rPr lang="no"/>
              <a:t>Program with these limits in mind</a:t>
            </a:r>
            <a:br>
              <a:rPr i="1" lang="no"/>
            </a:br>
            <a:r>
              <a:rPr i="1" lang="no"/>
              <a:t>	</a:t>
            </a:r>
            <a:r>
              <a:rPr lang="no" sz="1200"/>
              <a:t>Store your data </a:t>
            </a:r>
            <a:r>
              <a:rPr i="1" lang="no" sz="1200"/>
              <a:t>efficiently</a:t>
            </a:r>
            <a:br>
              <a:rPr lang="no" sz="1200"/>
            </a:br>
            <a:r>
              <a:rPr lang="no" sz="1200"/>
              <a:t>	Generate your data, don’t load them?</a:t>
            </a:r>
            <a:br>
              <a:rPr lang="no" sz="1200"/>
            </a:br>
            <a:r>
              <a:rPr lang="no" sz="1200"/>
              <a:t>	Abuse what libraries you have available</a:t>
            </a:r>
            <a:br>
              <a:rPr lang="no" sz="1200"/>
            </a:br>
            <a:r>
              <a:rPr lang="no" sz="1200"/>
              <a:t>	Remove libraries you can do without</a:t>
            </a:r>
            <a:br>
              <a:rPr lang="no" sz="1200"/>
            </a:br>
            <a:br>
              <a:rPr lang="no" sz="1200"/>
            </a:b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4"/>
          <p:cNvSpPr txBox="1"/>
          <p:nvPr/>
        </p:nvSpPr>
        <p:spPr>
          <a:xfrm>
            <a:off x="4728050" y="4447150"/>
            <a:ext cx="40374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.kkrieger, playable win32 game, 97 280 bytes</a:t>
            </a:r>
            <a:endParaRPr/>
          </a:p>
        </p:txBody>
      </p:sp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1300" y="1170125"/>
            <a:ext cx="4166166" cy="312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Embedded OS</a:t>
            </a:r>
            <a:endParaRPr/>
          </a:p>
        </p:txBody>
      </p: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311700" y="1152475"/>
            <a:ext cx="8520600" cy="3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Embedded System OS’es are written with the same </a:t>
            </a:r>
            <a:r>
              <a:rPr i="1" lang="no"/>
              <a:t>constraints</a:t>
            </a:r>
            <a:r>
              <a:rPr lang="no"/>
              <a:t>. 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Usually no threads, one process </a:t>
            </a:r>
            <a:r>
              <a:rPr i="1" lang="no" sz="1200">
                <a:solidFill>
                  <a:srgbClr val="B7B7B7"/>
                </a:solidFill>
              </a:rPr>
              <a:t>(OS drivers are just interrupt handlers)</a:t>
            </a:r>
            <a:endParaRPr i="1" sz="1200">
              <a:solidFill>
                <a:srgbClr val="B7B7B7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Limited OS functionality </a:t>
            </a:r>
            <a:r>
              <a:rPr i="1" lang="no" sz="1200">
                <a:solidFill>
                  <a:srgbClr val="B7B7B7"/>
                </a:solidFill>
              </a:rPr>
              <a:t>(f.ex, no memory protection, swapdisk, limited # mutexes, other modern conveniences)</a:t>
            </a:r>
            <a:endParaRPr i="1" sz="1200"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/>
              <a:t>And they add to the storage size, ram limits</a:t>
            </a:r>
            <a:br>
              <a:rPr lang="no"/>
            </a:br>
            <a:br>
              <a:rPr lang="no"/>
            </a:br>
            <a:br>
              <a:rPr lang="no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br>
              <a:rPr lang="no"/>
            </a:br>
            <a:r>
              <a:rPr lang="no"/>
              <a:t>Do you even need an Embedded OS? </a:t>
            </a:r>
            <a:r>
              <a:rPr i="1" lang="no" sz="1200">
                <a:solidFill>
                  <a:srgbClr val="B7B7B7"/>
                </a:solidFill>
              </a:rPr>
              <a:t>Run B</a:t>
            </a:r>
            <a:r>
              <a:rPr i="1" lang="no" sz="1200">
                <a:solidFill>
                  <a:srgbClr val="B7B7B7"/>
                </a:solidFill>
              </a:rPr>
              <a:t>are metal?</a:t>
            </a:r>
            <a:r>
              <a:rPr i="1" lang="no" sz="1200"/>
              <a:t> </a:t>
            </a:r>
            <a:endParaRPr i="1"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no"/>
            </a:b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Memory Constraints (RAM)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Algorithmic space-time tradeoff: </a:t>
            </a:r>
            <a:br>
              <a:rPr lang="no"/>
            </a:br>
            <a:r>
              <a:rPr lang="no" sz="1200"/>
              <a:t>	Use more CPU time and less memory</a:t>
            </a:r>
            <a:br>
              <a:rPr lang="no" sz="1200"/>
            </a:br>
            <a:r>
              <a:rPr lang="no" sz="1200"/>
              <a:t>	Use less CPU time and more memory</a:t>
            </a:r>
            <a:br>
              <a:rPr lang="no" sz="1200"/>
            </a:br>
            <a:br>
              <a:rPr lang="no"/>
            </a:br>
            <a:r>
              <a:rPr lang="no"/>
              <a:t>Mostly about how you store your data in RAM</a:t>
            </a:r>
            <a:br>
              <a:rPr lang="no"/>
            </a:br>
            <a:r>
              <a:rPr lang="no" sz="1200"/>
              <a:t>	Code is </a:t>
            </a:r>
            <a:r>
              <a:rPr i="1" lang="no" sz="1200"/>
              <a:t>either</a:t>
            </a:r>
            <a:r>
              <a:rPr lang="no" sz="1200"/>
              <a:t> in RAM or ROM. </a:t>
            </a:r>
            <a:br>
              <a:rPr lang="no" sz="1200"/>
            </a:br>
            <a:r>
              <a:rPr lang="no" sz="1200"/>
              <a:t>		If RAM: Smaller code size → less memory footprint</a:t>
            </a:r>
            <a:br>
              <a:rPr lang="no" sz="1200"/>
            </a:br>
            <a:r>
              <a:rPr lang="no" sz="1200"/>
              <a:t>		</a:t>
            </a:r>
            <a:r>
              <a:rPr lang="no" sz="1200"/>
              <a:t>Keep track of what your compiler puts into your code automatically → strings</a:t>
            </a:r>
            <a:br>
              <a:rPr lang="no" sz="1200"/>
            </a:br>
            <a:r>
              <a:rPr lang="no" sz="1200"/>
              <a:t>	Stack cost memory. → Avoid recursion. 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 sz="1200"/>
              <a:t>	Use minimal datatypes, clever / simpler datastructures</a:t>
            </a:r>
            <a:br>
              <a:rPr lang="no" sz="1200"/>
            </a:br>
            <a:br>
              <a:rPr lang="no" sz="1200"/>
            </a:br>
            <a:r>
              <a:rPr lang="no" sz="1200"/>
              <a:t>	</a:t>
            </a:r>
            <a:br>
              <a:rPr lang="no" sz="1200"/>
            </a:br>
            <a:r>
              <a:rPr lang="no" sz="1200"/>
              <a:t>	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Structure Packing and Alignments</a:t>
            </a:r>
            <a:endParaRPr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r>
              <a:rPr lang="no">
                <a:solidFill>
                  <a:srgbClr val="FF0000"/>
                </a:solidFill>
              </a:rPr>
              <a:t>How big is this structure in RAM?</a:t>
            </a:r>
            <a:br>
              <a:rPr lang="no">
                <a:solidFill>
                  <a:srgbClr val="FF0000"/>
                </a:solidFill>
              </a:rPr>
            </a:br>
            <a:r>
              <a:rPr baseline="30000" lang="no">
                <a:solidFill>
                  <a:srgbClr val="FF0000"/>
                </a:solidFill>
              </a:rPr>
              <a:t>(assuming 32bit datatypes)</a:t>
            </a:r>
            <a:endParaRPr baseline="30000">
              <a:solidFill>
                <a:srgbClr val="FF0000"/>
              </a:solidFill>
            </a:endParaRPr>
          </a:p>
        </p:txBody>
      </p:sp>
      <p:sp>
        <p:nvSpPr>
          <p:cNvPr id="157" name="Google Shape;157;p27"/>
          <p:cNvSpPr txBox="1"/>
          <p:nvPr>
            <p:ph idx="2" type="body"/>
          </p:nvPr>
        </p:nvSpPr>
        <p:spPr>
          <a:xfrm>
            <a:off x="4909125" y="95822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foo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unsigned char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a; 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1 byte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b[2];	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2*4 bytes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c; 	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8 bytes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unsigned char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d; 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1 byte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Structure Packing and Alignments</a:t>
            </a:r>
            <a:endParaRPr/>
          </a:p>
        </p:txBody>
      </p:sp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Type alignment: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CPU load/store have </a:t>
            </a:r>
            <a:r>
              <a:rPr i="1" lang="no"/>
              <a:t>alignment </a:t>
            </a:r>
            <a:r>
              <a:rPr lang="no"/>
              <a:t>limitations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Each datatype is aligned to its own size</a:t>
            </a:r>
            <a:br>
              <a:rPr lang="no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For stack, compiler will rearrange variables to optimize mem use</a:t>
            </a:r>
            <a:br>
              <a:rPr lang="no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For structures… it can’t.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Struct members aligned to size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Structures aligned to the worst member</a:t>
            </a:r>
            <a:br>
              <a:rPr lang="no"/>
            </a:br>
            <a:r>
              <a:rPr lang="no"/>
              <a:t> → in case of arrays</a:t>
            </a:r>
            <a:br>
              <a:rPr lang="no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8"/>
          <p:cNvSpPr txBox="1"/>
          <p:nvPr>
            <p:ph idx="2" type="body"/>
          </p:nvPr>
        </p:nvSpPr>
        <p:spPr>
          <a:xfrm>
            <a:off x="4909125" y="95822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foo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unsigned char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a; 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1 byte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b[2];	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2*4 bytes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c; 	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8 bytes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unsigned char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d; 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1 byte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/>
              <a:t>Total size in ram: 32 bytes</a:t>
            </a:r>
            <a:endParaRPr/>
          </a:p>
        </p:txBody>
      </p:sp>
      <p:graphicFrame>
        <p:nvGraphicFramePr>
          <p:cNvPr id="165" name="Google Shape;165;p28"/>
          <p:cNvGraphicFramePr/>
          <p:nvPr/>
        </p:nvGraphicFramePr>
        <p:xfrm>
          <a:off x="5728550" y="3345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1274850"/>
                <a:gridCol w="382850"/>
                <a:gridCol w="382850"/>
                <a:gridCol w="382850"/>
                <a:gridCol w="382850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offset 3..0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a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offset 7..4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offset 11..8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o" sz="1200">
                          <a:solidFill>
                            <a:schemeClr val="dk1"/>
                          </a:solidFill>
                        </a:rPr>
                        <a:t>offset 15..12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o" sz="1200">
                          <a:solidFill>
                            <a:schemeClr val="dk1"/>
                          </a:solidFill>
                        </a:rPr>
                        <a:t>offset 19..16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>
                          <a:solidFill>
                            <a:schemeClr val="dk1"/>
                          </a:solidFill>
                        </a:rPr>
                        <a:t>offset 23..20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>
                          <a:solidFill>
                            <a:schemeClr val="dk1"/>
                          </a:solidFill>
                        </a:rPr>
                        <a:t>offset 27..24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d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>
                          <a:solidFill>
                            <a:schemeClr val="dk1"/>
                          </a:solidFill>
                        </a:rPr>
                        <a:t>offset 31..28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  <p:sp>
        <p:nvSpPr>
          <p:cNvPr id="166" name="Google Shape;166;p28"/>
          <p:cNvSpPr txBox="1"/>
          <p:nvPr/>
        </p:nvSpPr>
        <p:spPr>
          <a:xfrm>
            <a:off x="1471325" y="2237625"/>
            <a:ext cx="35313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Structure Packing and Alignments</a:t>
            </a:r>
            <a:endParaRPr/>
          </a:p>
        </p:txBody>
      </p:sp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/>
              <a:t>Type alignment: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CPU load/store have </a:t>
            </a:r>
            <a:r>
              <a:rPr i="1" lang="no"/>
              <a:t>alignment </a:t>
            </a:r>
            <a:r>
              <a:rPr lang="no"/>
              <a:t>limitations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Each datatype is aligned to its own size</a:t>
            </a:r>
            <a:br>
              <a:rPr lang="no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For stack, compiler will rearrange variables to optimize mem use</a:t>
            </a:r>
            <a:br>
              <a:rPr lang="no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For structures… it can’t.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Struct members aligned to size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Structures aligned to the worst member</a:t>
            </a:r>
            <a:br>
              <a:rPr lang="no"/>
            </a:br>
            <a:r>
              <a:rPr lang="no"/>
              <a:t> → in case of arrays</a:t>
            </a:r>
            <a:br>
              <a:rPr lang="no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9"/>
          <p:cNvSpPr txBox="1"/>
          <p:nvPr>
            <p:ph idx="2" type="body"/>
          </p:nvPr>
        </p:nvSpPr>
        <p:spPr>
          <a:xfrm>
            <a:off x="4909125" y="95822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foo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c; 	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8 bytes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b[2];	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2*4 bytes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unsigned char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a; 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1 byte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unsigned char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d; 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1 byte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/>
              <a:t>Total size in ram: 24 bytes</a:t>
            </a:r>
            <a:endParaRPr/>
          </a:p>
        </p:txBody>
      </p:sp>
      <p:graphicFrame>
        <p:nvGraphicFramePr>
          <p:cNvPr id="174" name="Google Shape;174;p29"/>
          <p:cNvGraphicFramePr/>
          <p:nvPr/>
        </p:nvGraphicFramePr>
        <p:xfrm>
          <a:off x="5728550" y="3345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1274850"/>
                <a:gridCol w="382850"/>
                <a:gridCol w="382850"/>
                <a:gridCol w="382850"/>
                <a:gridCol w="382850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offset 3..0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offset 7..4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offset 11..8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>
                          <a:solidFill>
                            <a:schemeClr val="dk1"/>
                          </a:solidFill>
                        </a:rPr>
                        <a:t>offset 15..12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>
                          <a:solidFill>
                            <a:schemeClr val="dk1"/>
                          </a:solidFill>
                        </a:rPr>
                        <a:t>offset 19..16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d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a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>
                          <a:solidFill>
                            <a:schemeClr val="dk1"/>
                          </a:solidFill>
                        </a:rPr>
                        <a:t>offset 23..20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Structure Packing and Alignments</a:t>
            </a:r>
            <a:endParaRPr/>
          </a:p>
        </p:txBody>
      </p:sp>
      <p:sp>
        <p:nvSpPr>
          <p:cNvPr id="180" name="Google Shape;180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FF0000"/>
                </a:solidFill>
              </a:rPr>
              <a:t>Packed structures are SLOW!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/>
              <a:t>CPU can’t load members directly</a:t>
            </a:r>
            <a:br>
              <a:rPr lang="no"/>
            </a:br>
            <a:r>
              <a:rPr lang="no"/>
              <a:t>ASM must unpack them by reading </a:t>
            </a:r>
            <a:r>
              <a:rPr i="1" lang="no"/>
              <a:t>bytes</a:t>
            </a:r>
            <a:br>
              <a:rPr lang="no"/>
            </a:br>
            <a:r>
              <a:rPr lang="no"/>
              <a:t>→ lots of extra load/stores, instructions. </a:t>
            </a:r>
            <a:endParaRPr/>
          </a:p>
        </p:txBody>
      </p:sp>
      <p:sp>
        <p:nvSpPr>
          <p:cNvPr id="181" name="Google Shape;181;p30"/>
          <p:cNvSpPr txBox="1"/>
          <p:nvPr>
            <p:ph idx="2" type="body"/>
          </p:nvPr>
        </p:nvSpPr>
        <p:spPr>
          <a:xfrm>
            <a:off x="4909125" y="95822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foo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unsigned char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a; 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1 byte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b[2];	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2*4 bytes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c; 	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8 bytes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unsigned char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d; 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1 byte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no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__attribute__((packed))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/>
              <a:t>Total size in ram: 18 bytes</a:t>
            </a:r>
            <a:endParaRPr/>
          </a:p>
        </p:txBody>
      </p:sp>
      <p:graphicFrame>
        <p:nvGraphicFramePr>
          <p:cNvPr id="182" name="Google Shape;182;p30"/>
          <p:cNvGraphicFramePr/>
          <p:nvPr/>
        </p:nvGraphicFramePr>
        <p:xfrm>
          <a:off x="5728550" y="3345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1274850"/>
                <a:gridCol w="382850"/>
                <a:gridCol w="382850"/>
                <a:gridCol w="382850"/>
                <a:gridCol w="382850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offset 3..0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a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offset 7..4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b0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offset 11..8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b1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>
                          <a:solidFill>
                            <a:schemeClr val="dk1"/>
                          </a:solidFill>
                        </a:rPr>
                        <a:t>offset 15..12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</a:tr>
              <a:tr h="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>
                          <a:solidFill>
                            <a:schemeClr val="dk1"/>
                          </a:solidFill>
                        </a:rPr>
                        <a:t>offset 19..16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18000" marB="18000" marR="18000" marL="1800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d</a:t>
                      </a:r>
                      <a:endParaRPr sz="1200"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200"/>
                        <a:t>c</a:t>
                      </a:r>
                      <a:endParaRPr sz="1200"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Bitmasks</a:t>
            </a:r>
            <a:endParaRPr/>
          </a:p>
        </p:txBody>
      </p:sp>
      <p:sp>
        <p:nvSpPr>
          <p:cNvPr id="188" name="Google Shape;188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 sz="2400"/>
              <a:t>How to work with bits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ARM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>
                <a:solidFill>
                  <a:schemeClr val="dk1"/>
                </a:solidFill>
              </a:rPr>
              <a:t>A CPU Company</a:t>
            </a:r>
            <a:br>
              <a:rPr lang="no">
                <a:solidFill>
                  <a:schemeClr val="dk1"/>
                </a:solidFill>
              </a:rPr>
            </a:br>
            <a:r>
              <a:rPr lang="no">
                <a:solidFill>
                  <a:schemeClr val="dk1"/>
                </a:solidFill>
              </a:rPr>
              <a:t>	230 billion chips sold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>
                <a:solidFill>
                  <a:schemeClr val="dk1"/>
                </a:solidFill>
              </a:rPr>
              <a:t>Mali GPU created in Trondheim</a:t>
            </a:r>
            <a:br>
              <a:rPr lang="no">
                <a:solidFill>
                  <a:schemeClr val="dk1"/>
                </a:solidFill>
              </a:rPr>
            </a:br>
            <a:r>
              <a:rPr lang="no">
                <a:solidFill>
                  <a:schemeClr val="dk1"/>
                </a:solidFill>
              </a:rPr>
              <a:t>	~200 employees in Trondheim</a:t>
            </a:r>
            <a:br>
              <a:rPr lang="no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7" y="2033350"/>
            <a:ext cx="665905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9221" y="3282696"/>
            <a:ext cx="4065251" cy="124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How to create 8 booleans</a:t>
            </a:r>
            <a:endParaRPr/>
          </a:p>
        </p:txBody>
      </p:sp>
      <p:sp>
        <p:nvSpPr>
          <p:cNvPr id="194" name="Google Shape;194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br>
              <a:rPr lang="no"/>
            </a:br>
            <a:r>
              <a:rPr lang="no"/>
              <a:t>I want to track the state of each of my 8 buttons.</a:t>
            </a:r>
            <a:br>
              <a:rPr lang="no"/>
            </a:br>
            <a:r>
              <a:rPr lang="no"/>
              <a:t>How would you do this in C/C++? </a:t>
            </a:r>
            <a:endParaRPr/>
          </a:p>
        </p:txBody>
      </p:sp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600" cy="329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Straightforward approach</a:t>
            </a:r>
            <a:endParaRPr/>
          </a:p>
        </p:txBody>
      </p:sp>
      <p:graphicFrame>
        <p:nvGraphicFramePr>
          <p:cNvPr id="201" name="Google Shape;201;p33"/>
          <p:cNvGraphicFramePr/>
          <p:nvPr/>
        </p:nvGraphicFramePr>
        <p:xfrm>
          <a:off x="6610550" y="1437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1110875"/>
                <a:gridCol w="1110875"/>
              </a:tblGrid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Index</a:t>
                      </a:r>
                      <a:endParaRPr sz="9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Pressed?</a:t>
                      </a:r>
                      <a:endParaRPr sz="9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0 (UP)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>
                          <a:solidFill>
                            <a:srgbClr val="CC0000"/>
                          </a:solidFill>
                        </a:rPr>
                        <a:t>FALSE</a:t>
                      </a:r>
                      <a:endParaRPr sz="900">
                        <a:solidFill>
                          <a:srgbClr val="CC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1 (DOWN)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o" sz="900">
                          <a:solidFill>
                            <a:srgbClr val="CC0000"/>
                          </a:solidFill>
                        </a:rPr>
                        <a:t>FALSE</a:t>
                      </a:r>
                      <a:endParaRPr sz="900">
                        <a:solidFill>
                          <a:srgbClr val="CC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2 (LEFT)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o" sz="900">
                          <a:solidFill>
                            <a:srgbClr val="CC0000"/>
                          </a:solidFill>
                        </a:rPr>
                        <a:t>FALSE</a:t>
                      </a:r>
                      <a:endParaRPr sz="900">
                        <a:solidFill>
                          <a:srgbClr val="CC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3 (RIGHT)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o" sz="900">
                          <a:solidFill>
                            <a:srgbClr val="6AA84F"/>
                          </a:solidFill>
                        </a:rPr>
                        <a:t>TRUE</a:t>
                      </a:r>
                      <a:endParaRPr sz="900"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4 (A)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o" sz="900">
                          <a:solidFill>
                            <a:srgbClr val="6AA84F"/>
                          </a:solidFill>
                        </a:rPr>
                        <a:t>TRUE</a:t>
                      </a:r>
                      <a:endParaRPr sz="900"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5 (B)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o" sz="900">
                          <a:solidFill>
                            <a:srgbClr val="6AA84F"/>
                          </a:solidFill>
                        </a:rPr>
                        <a:t>TRUE</a:t>
                      </a:r>
                      <a:endParaRPr sz="900"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6 (SELECT)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o" sz="900">
                          <a:solidFill>
                            <a:srgbClr val="CC0000"/>
                          </a:solidFill>
                        </a:rPr>
                        <a:t>FALSE</a:t>
                      </a:r>
                      <a:endParaRPr sz="900">
                        <a:solidFill>
                          <a:srgbClr val="CC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7 (START)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o" sz="900">
                          <a:solidFill>
                            <a:srgbClr val="CC0000"/>
                          </a:solidFill>
                        </a:rPr>
                        <a:t>FALSE</a:t>
                      </a:r>
                      <a:endParaRPr sz="900">
                        <a:solidFill>
                          <a:srgbClr val="CC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2" name="Google Shape;202;p3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joypad[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];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press right button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joypad[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] = 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/>
              <a:t>This is the straightforward  approach.</a:t>
            </a:r>
            <a:br>
              <a:rPr lang="no"/>
            </a:br>
            <a:r>
              <a:rPr lang="no"/>
              <a:t>Nothing wrong with this.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/>
              <a:t>But what happens under the hood here?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Straightforward approach: Under the hood</a:t>
            </a:r>
            <a:endParaRPr/>
          </a:p>
        </p:txBody>
      </p:sp>
      <p:graphicFrame>
        <p:nvGraphicFramePr>
          <p:cNvPr id="208" name="Google Shape;208;p34"/>
          <p:cNvGraphicFramePr/>
          <p:nvPr/>
        </p:nvGraphicFramePr>
        <p:xfrm>
          <a:off x="5419925" y="1437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1137450"/>
                <a:gridCol w="1137450"/>
                <a:gridCol w="1137450"/>
              </a:tblGrid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Index</a:t>
                      </a:r>
                      <a:endParaRPr sz="9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Bitwise Offset</a:t>
                      </a:r>
                      <a:endParaRPr sz="9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Value</a:t>
                      </a:r>
                      <a:endParaRPr sz="9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0 (UP)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0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0x00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1 (DOWN)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8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>
                          <a:solidFill>
                            <a:schemeClr val="dk1"/>
                          </a:solidFill>
                        </a:rPr>
                        <a:t>0x00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2 (LEFT)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16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>
                          <a:solidFill>
                            <a:schemeClr val="dk1"/>
                          </a:solidFill>
                        </a:rPr>
                        <a:t>0x00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3 (RIGHT)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24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>
                          <a:solidFill>
                            <a:schemeClr val="dk1"/>
                          </a:solidFill>
                        </a:rPr>
                        <a:t>0x01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4 (A)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32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>
                          <a:solidFill>
                            <a:schemeClr val="dk1"/>
                          </a:solidFill>
                        </a:rPr>
                        <a:t>0x01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5 (B)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40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>
                          <a:solidFill>
                            <a:schemeClr val="dk1"/>
                          </a:solidFill>
                        </a:rPr>
                        <a:t>0x01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6 (SELECT)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48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>
                          <a:solidFill>
                            <a:schemeClr val="dk1"/>
                          </a:solidFill>
                        </a:rPr>
                        <a:t>0x00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15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7 (START)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/>
                        <a:t>56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900">
                          <a:solidFill>
                            <a:schemeClr val="dk1"/>
                          </a:solidFill>
                        </a:rPr>
                        <a:t>0x00</a:t>
                      </a:r>
                      <a:endParaRPr sz="9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9" name="Google Shape;209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joypad[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];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no"/>
              <a:t> is just a typedef’d 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unsigned char</a:t>
            </a:r>
            <a:r>
              <a:rPr lang="no"/>
              <a:t>.</a:t>
            </a:r>
            <a:br>
              <a:rPr lang="no"/>
            </a:br>
            <a:r>
              <a:rPr lang="no"/>
              <a:t>The following is equivalent code: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unsigned char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joypad[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/>
              <a:t>Each cell holds 1 byte (8 bits) of data. </a:t>
            </a:r>
            <a:br>
              <a:rPr lang="no"/>
            </a:br>
            <a:r>
              <a:rPr lang="no"/>
              <a:t>Very easy/</a:t>
            </a:r>
            <a:r>
              <a:rPr lang="no" u="sng"/>
              <a:t>fast</a:t>
            </a:r>
            <a:r>
              <a:rPr lang="no"/>
              <a:t> to access each state using </a:t>
            </a:r>
            <a:br>
              <a:rPr lang="no"/>
            </a:br>
            <a:r>
              <a:rPr lang="no"/>
              <a:t>8-bit LOAD/STORE instructions. </a:t>
            </a:r>
            <a:br>
              <a:rPr lang="no"/>
            </a:br>
            <a:br>
              <a:rPr lang="no"/>
            </a:br>
            <a:r>
              <a:rPr lang="no"/>
              <a:t>But: Wasting </a:t>
            </a:r>
            <a:r>
              <a:rPr i="1" lang="no"/>
              <a:t>RAM</a:t>
            </a:r>
            <a:r>
              <a:rPr lang="no"/>
              <a:t>.  </a:t>
            </a:r>
            <a:r>
              <a:rPr i="1" lang="no" sz="1100">
                <a:solidFill>
                  <a:srgbClr val="9E9E9E"/>
                </a:solidFill>
              </a:rPr>
              <a:t>(Modern programming: who cares?)</a:t>
            </a:r>
            <a:br>
              <a:rPr lang="no" sz="1100"/>
            </a:b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Bitmasks</a:t>
            </a:r>
            <a:endParaRPr/>
          </a:p>
        </p:txBody>
      </p:sp>
      <p:sp>
        <p:nvSpPr>
          <p:cNvPr id="215" name="Google Shape;215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/>
              <a:t>An 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/>
              <a:t> is just a sequence of bits </a:t>
            </a:r>
            <a:r>
              <a:rPr lang="no" sz="1200">
                <a:solidFill>
                  <a:srgbClr val="B7B7B7"/>
                </a:solidFill>
              </a:rPr>
              <a:t>(usually 32)</a:t>
            </a:r>
            <a:br>
              <a:rPr lang="no"/>
            </a:br>
            <a:r>
              <a:rPr lang="no"/>
              <a:t>Why not consider it an array? </a:t>
            </a:r>
            <a:r>
              <a:rPr lang="no" sz="1200">
                <a:solidFill>
                  <a:srgbClr val="B7B7B7"/>
                </a:solidFill>
              </a:rPr>
              <a:t>(we only need 8 entries for the gamepad example)</a:t>
            </a:r>
            <a:br>
              <a:rPr lang="no"/>
            </a:br>
            <a:br>
              <a:rPr lang="no"/>
            </a:br>
            <a:r>
              <a:rPr lang="no"/>
              <a:t>Problem: </a:t>
            </a:r>
            <a:br>
              <a:rPr lang="no"/>
            </a:br>
            <a:r>
              <a:rPr lang="no"/>
              <a:t>There is no* array addressing for bits … but we can make some!</a:t>
            </a:r>
            <a:endParaRPr/>
          </a:p>
        </p:txBody>
      </p:sp>
      <p:graphicFrame>
        <p:nvGraphicFramePr>
          <p:cNvPr id="216" name="Google Shape;216;p35"/>
          <p:cNvGraphicFramePr/>
          <p:nvPr/>
        </p:nvGraphicFramePr>
        <p:xfrm>
          <a:off x="5086250" y="3880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17" name="Google Shape;217;p35"/>
          <p:cNvGraphicFramePr/>
          <p:nvPr/>
        </p:nvGraphicFramePr>
        <p:xfrm>
          <a:off x="1466650" y="3880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no">
                          <a:solidFill>
                            <a:srgbClr val="B7B7B7"/>
                          </a:solidFill>
                        </a:rPr>
                        <a:t>unused, leave as 0</a:t>
                      </a:r>
                      <a:endParaRPr i="1">
                        <a:solidFill>
                          <a:srgbClr val="B7B7B7"/>
                        </a:solidFill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218" name="Google Shape;218;p35"/>
          <p:cNvSpPr txBox="1"/>
          <p:nvPr/>
        </p:nvSpPr>
        <p:spPr>
          <a:xfrm>
            <a:off x="507400" y="3488375"/>
            <a:ext cx="910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Bit Offset</a:t>
            </a:r>
            <a:endParaRPr/>
          </a:p>
        </p:txBody>
      </p:sp>
      <p:graphicFrame>
        <p:nvGraphicFramePr>
          <p:cNvPr id="219" name="Google Shape;219;p35"/>
          <p:cNvGraphicFramePr/>
          <p:nvPr/>
        </p:nvGraphicFramePr>
        <p:xfrm>
          <a:off x="5086250" y="3488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20" name="Google Shape;220;p35"/>
          <p:cNvGraphicFramePr/>
          <p:nvPr/>
        </p:nvGraphicFramePr>
        <p:xfrm>
          <a:off x="1466650" y="3488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31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...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1" name="Google Shape;221;p35"/>
          <p:cNvSpPr txBox="1"/>
          <p:nvPr/>
        </p:nvSpPr>
        <p:spPr>
          <a:xfrm>
            <a:off x="507400" y="3880775"/>
            <a:ext cx="910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Value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Bitwise operators</a:t>
            </a:r>
            <a:endParaRPr/>
          </a:p>
        </p:txBody>
      </p:sp>
      <p:sp>
        <p:nvSpPr>
          <p:cNvPr id="227" name="Google Shape;22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/>
              <a:t>AND operator: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&amp; </a:t>
            </a:r>
            <a:br>
              <a:rPr lang="no"/>
            </a:br>
            <a:r>
              <a:rPr lang="no"/>
              <a:t>OR operator: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|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/>
              <a:t>XOR</a:t>
            </a:r>
            <a:r>
              <a:rPr lang="no"/>
              <a:t> operator: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^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/>
              <a:t>NOT</a:t>
            </a:r>
            <a:r>
              <a:rPr lang="no"/>
              <a:t> operator: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~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/>
            </a:br>
            <a:r>
              <a:rPr lang="no"/>
              <a:t>These offer bitwise addressing … kinda.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Setting bits in a bitmask</a:t>
            </a:r>
            <a:endParaRPr/>
          </a:p>
        </p:txBody>
      </p:sp>
      <p:sp>
        <p:nvSpPr>
          <p:cNvPr id="233" name="Google Shape;233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</a:t>
            </a:r>
            <a:r>
              <a:rPr lang="no"/>
              <a:t>o set explicit bits in a variable in C, use the bitwise or operator: |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17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		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= var |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30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printf(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%d\n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 var);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147</a:t>
            </a:r>
            <a:endParaRPr>
              <a:solidFill>
                <a:srgbClr val="6AA84F"/>
              </a:solidFill>
            </a:endParaRPr>
          </a:p>
        </p:txBody>
      </p:sp>
      <p:graphicFrame>
        <p:nvGraphicFramePr>
          <p:cNvPr id="234" name="Google Shape;234;p37"/>
          <p:cNvGraphicFramePr/>
          <p:nvPr/>
        </p:nvGraphicFramePr>
        <p:xfrm>
          <a:off x="4571900" y="2190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35" name="Google Shape;235;p37"/>
          <p:cNvGraphicFramePr/>
          <p:nvPr/>
        </p:nvGraphicFramePr>
        <p:xfrm>
          <a:off x="4571900" y="2812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36" name="Google Shape;236;p37"/>
          <p:cNvGraphicFramePr/>
          <p:nvPr/>
        </p:nvGraphicFramePr>
        <p:xfrm>
          <a:off x="4571900" y="3486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7" name="Google Shape;237;p37"/>
          <p:cNvSpPr txBox="1"/>
          <p:nvPr/>
        </p:nvSpPr>
        <p:spPr>
          <a:xfrm>
            <a:off x="3544850" y="2190750"/>
            <a:ext cx="10272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value 17</a:t>
            </a:r>
            <a:endParaRPr/>
          </a:p>
        </p:txBody>
      </p:sp>
      <p:sp>
        <p:nvSpPr>
          <p:cNvPr id="238" name="Google Shape;238;p37"/>
          <p:cNvSpPr txBox="1"/>
          <p:nvPr/>
        </p:nvSpPr>
        <p:spPr>
          <a:xfrm>
            <a:off x="3544850" y="2812400"/>
            <a:ext cx="10272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value 130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/>
              <a:t>Setting bits in a bitmask</a:t>
            </a:r>
            <a:endParaRPr/>
          </a:p>
        </p:txBody>
      </p:sp>
      <p:sp>
        <p:nvSpPr>
          <p:cNvPr id="244" name="Google Shape;244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This example is much more </a:t>
            </a:r>
            <a:r>
              <a:rPr i="1" lang="no"/>
              <a:t>readable </a:t>
            </a:r>
            <a:r>
              <a:rPr lang="no"/>
              <a:t>using hexadecimal values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0x11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		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= var |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0x82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printf(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"%x\n"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 var);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0x93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printf(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"%d\n"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 var);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147</a:t>
            </a:r>
            <a:endParaRPr>
              <a:solidFill>
                <a:srgbClr val="6AA84F"/>
              </a:solidFill>
            </a:endParaRPr>
          </a:p>
        </p:txBody>
      </p:sp>
      <p:graphicFrame>
        <p:nvGraphicFramePr>
          <p:cNvPr id="245" name="Google Shape;245;p38"/>
          <p:cNvGraphicFramePr/>
          <p:nvPr/>
        </p:nvGraphicFramePr>
        <p:xfrm>
          <a:off x="4571900" y="2190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6" name="Google Shape;246;p38"/>
          <p:cNvGraphicFramePr/>
          <p:nvPr/>
        </p:nvGraphicFramePr>
        <p:xfrm>
          <a:off x="4571900" y="2812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7" name="Google Shape;247;p38"/>
          <p:cNvGraphicFramePr/>
          <p:nvPr/>
        </p:nvGraphicFramePr>
        <p:xfrm>
          <a:off x="4571900" y="3486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/>
              <a:t>Setting bits in a bitmask</a:t>
            </a:r>
            <a:endParaRPr/>
          </a:p>
        </p:txBody>
      </p:sp>
      <p:sp>
        <p:nvSpPr>
          <p:cNvPr id="253" name="Google Shape;253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The or-assign operator is also easier to write → get used to this form.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0x11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		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|=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0x82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printf(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"%x\n"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 var);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0x93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printf(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"%d\n"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 var);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147</a:t>
            </a:r>
            <a:endParaRPr>
              <a:solidFill>
                <a:srgbClr val="6AA84F"/>
              </a:solidFill>
            </a:endParaRPr>
          </a:p>
        </p:txBody>
      </p:sp>
      <p:graphicFrame>
        <p:nvGraphicFramePr>
          <p:cNvPr id="254" name="Google Shape;254;p39"/>
          <p:cNvGraphicFramePr/>
          <p:nvPr/>
        </p:nvGraphicFramePr>
        <p:xfrm>
          <a:off x="4571900" y="2190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55" name="Google Shape;255;p39"/>
          <p:cNvGraphicFramePr/>
          <p:nvPr/>
        </p:nvGraphicFramePr>
        <p:xfrm>
          <a:off x="4571900" y="2812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56" name="Google Shape;256;p39"/>
          <p:cNvGraphicFramePr/>
          <p:nvPr/>
        </p:nvGraphicFramePr>
        <p:xfrm>
          <a:off x="4571900" y="3486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joypad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0x11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		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joypad |=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0x82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/>
              <a:t>Casual readers won’t know what’s going on. </a:t>
            </a:r>
            <a:br>
              <a:rPr lang="no"/>
            </a:br>
            <a:br>
              <a:rPr lang="no"/>
            </a:br>
            <a:r>
              <a:rPr lang="no"/>
              <a:t>Readability is super important when doing low-level code.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endParaRPr/>
          </a:p>
        </p:txBody>
      </p:sp>
      <p:sp>
        <p:nvSpPr>
          <p:cNvPr id="262" name="Google Shape;26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Timeout: This is still not </a:t>
            </a:r>
            <a:r>
              <a:rPr i="1" lang="no"/>
              <a:t>readable </a:t>
            </a:r>
            <a:r>
              <a:rPr lang="no"/>
              <a:t>enough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Making it more readable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11700" y="1152475"/>
            <a:ext cx="451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joypad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KEY_UP|KEY_A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		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press some more buttons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|=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KEY_START|KEY_DOWN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r>
              <a:rPr lang="no"/>
              <a:t>Very common pattern when working with HW.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endParaRPr/>
          </a:p>
        </p:txBody>
      </p:sp>
      <p:sp>
        <p:nvSpPr>
          <p:cNvPr id="269" name="Google Shape;269;p41"/>
          <p:cNvSpPr txBox="1"/>
          <p:nvPr>
            <p:ph idx="2" type="body"/>
          </p:nvPr>
        </p:nvSpPr>
        <p:spPr>
          <a:xfrm>
            <a:off x="5129600" y="1152475"/>
            <a:ext cx="423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KEY_UP (1&lt;&lt;0)</a:t>
            </a:r>
            <a:b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KEY_DOWN (1&lt;&lt;1)</a:t>
            </a:r>
            <a:b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KEY_LEFT (1&lt;&lt;2)</a:t>
            </a:r>
            <a:b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KEY_RIGHT (1&lt;&lt;3)</a:t>
            </a:r>
            <a:b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KEY_A (1&lt;&lt;4)</a:t>
            </a:r>
            <a:b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KEY_B (1&lt;&lt;5)</a:t>
            </a:r>
            <a:b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KEY_SELECT (1&lt;&lt;6)</a:t>
            </a:r>
            <a:b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KEY_START (1&lt;&lt;7)</a:t>
            </a:r>
            <a:endParaRPr/>
          </a:p>
        </p:txBody>
      </p:sp>
      <p:graphicFrame>
        <p:nvGraphicFramePr>
          <p:cNvPr id="270" name="Google Shape;270;p41"/>
          <p:cNvGraphicFramePr/>
          <p:nvPr/>
        </p:nvGraphicFramePr>
        <p:xfrm>
          <a:off x="4572000" y="397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  <a:gridCol w="452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What is an Microcontroller (MCU)?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/>
              <a:t>It’s a small computer...</a:t>
            </a:r>
            <a:br>
              <a:rPr lang="no"/>
            </a:br>
            <a:r>
              <a:rPr lang="no" sz="1400"/>
              <a:t> - CPU</a:t>
            </a:r>
            <a:br>
              <a:rPr lang="no" sz="1400"/>
            </a:br>
            <a:r>
              <a:rPr lang="no" sz="1400"/>
              <a:t> - RAM</a:t>
            </a:r>
            <a:br>
              <a:rPr lang="no" sz="1400"/>
            </a:br>
            <a:r>
              <a:rPr lang="no" sz="1400"/>
              <a:t> - Program storage </a:t>
            </a:r>
            <a:r>
              <a:rPr lang="no" sz="1400">
                <a:solidFill>
                  <a:srgbClr val="B7B7B7"/>
                </a:solidFill>
              </a:rPr>
              <a:t>(may be read-only) </a:t>
            </a:r>
            <a:br>
              <a:rPr lang="no" sz="1400">
                <a:solidFill>
                  <a:srgbClr val="B7B7B7"/>
                </a:solidFill>
              </a:rPr>
            </a:br>
            <a:r>
              <a:rPr lang="no" sz="1400"/>
              <a:t> - Peripherals  </a:t>
            </a:r>
            <a:r>
              <a:rPr lang="no" sz="1400">
                <a:solidFill>
                  <a:srgbClr val="B7B7B7"/>
                </a:solidFill>
              </a:rPr>
              <a:t>(ports, clocks, DAC / ADC, GPIO, other stuff)</a:t>
            </a:r>
            <a:br>
              <a:rPr lang="no" sz="1200">
                <a:solidFill>
                  <a:srgbClr val="B7B7B7"/>
                </a:solidFill>
              </a:rPr>
            </a:br>
            <a:r>
              <a:rPr lang="no"/>
              <a:t>...a</a:t>
            </a:r>
            <a:r>
              <a:rPr lang="no"/>
              <a:t>ll on a single chip.</a:t>
            </a:r>
            <a:br>
              <a:rPr lang="no"/>
            </a:br>
            <a:br>
              <a:rPr lang="no"/>
            </a:br>
            <a:br>
              <a:rPr lang="no"/>
            </a:br>
            <a:r>
              <a:rPr lang="no"/>
              <a:t>Main differences to a PC: </a:t>
            </a:r>
            <a:br>
              <a:rPr lang="no"/>
            </a:br>
            <a:r>
              <a:rPr lang="no"/>
              <a:t>	Performance, heat, </a:t>
            </a:r>
            <a:r>
              <a:rPr lang="no"/>
              <a:t>power usage,</a:t>
            </a:r>
            <a:br>
              <a:rPr lang="no"/>
            </a:br>
            <a:r>
              <a:rPr lang="no"/>
              <a:t>	transistor count, cost</a:t>
            </a:r>
            <a:br>
              <a:rPr lang="no"/>
            </a:br>
            <a:r>
              <a:rPr lang="no"/>
              <a:t>	pluggability, peripherals</a:t>
            </a:r>
            <a:br>
              <a:rPr lang="no"/>
            </a:br>
            <a:br>
              <a:rPr lang="no"/>
            </a:b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9725" y="2421450"/>
            <a:ext cx="2147425" cy="21474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6648975" y="4234200"/>
            <a:ext cx="18996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no" sz="1100">
                <a:solidFill>
                  <a:schemeClr val="dk1"/>
                </a:solidFill>
              </a:rPr>
              <a:t>ATSAMS70J20B-AN</a:t>
            </a:r>
            <a:br>
              <a:rPr b="1" lang="no" sz="1100">
                <a:solidFill>
                  <a:schemeClr val="dk1"/>
                </a:solidFill>
              </a:rPr>
            </a:br>
            <a:r>
              <a:rPr b="1" i="1" lang="no" sz="1100">
                <a:solidFill>
                  <a:srgbClr val="999999"/>
                </a:solidFill>
              </a:rPr>
              <a:t>Can be yours for 65 NOK</a:t>
            </a:r>
            <a:endParaRPr b="1" i="1" sz="11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Negating a value</a:t>
            </a:r>
            <a:endParaRPr/>
          </a:p>
        </p:txBody>
      </p:sp>
      <p:sp>
        <p:nvSpPr>
          <p:cNvPr id="276" name="Google Shape;276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/>
              <a:t>To bitwise negate a value, use the ~ operator. </a:t>
            </a:r>
            <a:br>
              <a:rPr lang="no"/>
            </a:br>
            <a:r>
              <a:rPr lang="no"/>
              <a:t>Pretty straightforward… </a:t>
            </a: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KEY_UP|KEY_DOWN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negated = ~var;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printf(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"%x\n"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 negated);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0xFFFFFFFC</a:t>
            </a:r>
            <a:br>
              <a:rPr lang="no"/>
            </a:br>
            <a:endParaRPr/>
          </a:p>
        </p:txBody>
      </p:sp>
      <p:graphicFrame>
        <p:nvGraphicFramePr>
          <p:cNvPr id="277" name="Google Shape;277;p42"/>
          <p:cNvGraphicFramePr/>
          <p:nvPr/>
        </p:nvGraphicFramePr>
        <p:xfrm>
          <a:off x="6756100" y="3773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</a:tblGrid>
              <a:tr h="215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  <p:sp>
        <p:nvSpPr>
          <p:cNvPr id="278" name="Google Shape;278;p42"/>
          <p:cNvSpPr txBox="1"/>
          <p:nvPr/>
        </p:nvSpPr>
        <p:spPr>
          <a:xfrm>
            <a:off x="3593750" y="3700150"/>
            <a:ext cx="10272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value 0x3</a:t>
            </a:r>
            <a:endParaRPr/>
          </a:p>
        </p:txBody>
      </p:sp>
      <p:sp>
        <p:nvSpPr>
          <p:cNvPr id="279" name="Google Shape;279;p42"/>
          <p:cNvSpPr txBox="1"/>
          <p:nvPr/>
        </p:nvSpPr>
        <p:spPr>
          <a:xfrm>
            <a:off x="3501950" y="4234975"/>
            <a:ext cx="11190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value ~0x3</a:t>
            </a:r>
            <a:endParaRPr/>
          </a:p>
        </p:txBody>
      </p:sp>
      <p:graphicFrame>
        <p:nvGraphicFramePr>
          <p:cNvPr id="280" name="Google Shape;280;p42"/>
          <p:cNvGraphicFramePr/>
          <p:nvPr/>
        </p:nvGraphicFramePr>
        <p:xfrm>
          <a:off x="4679900" y="3773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</a:tblGrid>
              <a:tr h="215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...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  <p:graphicFrame>
        <p:nvGraphicFramePr>
          <p:cNvPr id="281" name="Google Shape;281;p42"/>
          <p:cNvGraphicFramePr/>
          <p:nvPr/>
        </p:nvGraphicFramePr>
        <p:xfrm>
          <a:off x="6756100" y="430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</a:tblGrid>
              <a:tr h="215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  <p:graphicFrame>
        <p:nvGraphicFramePr>
          <p:cNvPr id="282" name="Google Shape;282;p42"/>
          <p:cNvGraphicFramePr/>
          <p:nvPr/>
        </p:nvGraphicFramePr>
        <p:xfrm>
          <a:off x="4679900" y="430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</a:tblGrid>
              <a:tr h="215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...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  <p:sp>
        <p:nvSpPr>
          <p:cNvPr id="283" name="Google Shape;283;p42"/>
          <p:cNvSpPr txBox="1"/>
          <p:nvPr>
            <p:ph idx="4294967295" type="body"/>
          </p:nvPr>
        </p:nvSpPr>
        <p:spPr>
          <a:xfrm>
            <a:off x="5939900" y="2093675"/>
            <a:ext cx="256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KEY_UP (1&lt;&lt;0)</a:t>
            </a:r>
            <a:b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KEY_DOWN (1&lt;&lt;1)</a:t>
            </a:r>
            <a:b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2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Clearing Bits</a:t>
            </a:r>
            <a:endParaRPr/>
          </a:p>
        </p:txBody>
      </p:sp>
      <p:sp>
        <p:nvSpPr>
          <p:cNvPr id="289" name="Google Shape;289;p43"/>
          <p:cNvSpPr txBox="1"/>
          <p:nvPr>
            <p:ph idx="1" type="body"/>
          </p:nvPr>
        </p:nvSpPr>
        <p:spPr>
          <a:xfrm>
            <a:off x="311700" y="1152475"/>
            <a:ext cx="8520600" cy="22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/>
              <a:t>To clear bits in a variable in C, use bitwise </a:t>
            </a:r>
            <a:r>
              <a:rPr lang="no"/>
              <a:t>&amp;</a:t>
            </a:r>
            <a:r>
              <a:rPr lang="no"/>
              <a:t> operator with the negated clear bits</a:t>
            </a:r>
            <a:br>
              <a:rPr lang="no"/>
            </a:b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KEY_UP|KEY_DOWN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		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= var &amp; ~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printf(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"%x\n"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 var);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0x02</a:t>
            </a:r>
            <a:endParaRPr>
              <a:solidFill>
                <a:srgbClr val="6AA84F"/>
              </a:solidFill>
            </a:endParaRPr>
          </a:p>
        </p:txBody>
      </p:sp>
      <p:graphicFrame>
        <p:nvGraphicFramePr>
          <p:cNvPr id="290" name="Google Shape;290;p43"/>
          <p:cNvGraphicFramePr/>
          <p:nvPr/>
        </p:nvGraphicFramePr>
        <p:xfrm>
          <a:off x="6756100" y="3773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</a:tblGrid>
              <a:tr h="215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  <p:sp>
        <p:nvSpPr>
          <p:cNvPr id="291" name="Google Shape;291;p43"/>
          <p:cNvSpPr txBox="1"/>
          <p:nvPr/>
        </p:nvSpPr>
        <p:spPr>
          <a:xfrm>
            <a:off x="3593750" y="3700150"/>
            <a:ext cx="10272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value 0x3</a:t>
            </a:r>
            <a:endParaRPr/>
          </a:p>
        </p:txBody>
      </p:sp>
      <p:sp>
        <p:nvSpPr>
          <p:cNvPr id="292" name="Google Shape;292;p43"/>
          <p:cNvSpPr txBox="1"/>
          <p:nvPr/>
        </p:nvSpPr>
        <p:spPr>
          <a:xfrm>
            <a:off x="3501950" y="4092550"/>
            <a:ext cx="11190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value ~0x1</a:t>
            </a:r>
            <a:endParaRPr/>
          </a:p>
        </p:txBody>
      </p:sp>
      <p:graphicFrame>
        <p:nvGraphicFramePr>
          <p:cNvPr id="293" name="Google Shape;293;p43"/>
          <p:cNvGraphicFramePr/>
          <p:nvPr/>
        </p:nvGraphicFramePr>
        <p:xfrm>
          <a:off x="4679900" y="3773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</a:tblGrid>
              <a:tr h="215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...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  <p:graphicFrame>
        <p:nvGraphicFramePr>
          <p:cNvPr id="294" name="Google Shape;294;p43"/>
          <p:cNvGraphicFramePr/>
          <p:nvPr/>
        </p:nvGraphicFramePr>
        <p:xfrm>
          <a:off x="6756100" y="4165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</a:tblGrid>
              <a:tr h="215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  <p:graphicFrame>
        <p:nvGraphicFramePr>
          <p:cNvPr id="295" name="Google Shape;295;p43"/>
          <p:cNvGraphicFramePr/>
          <p:nvPr/>
        </p:nvGraphicFramePr>
        <p:xfrm>
          <a:off x="4679900" y="4165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</a:tblGrid>
              <a:tr h="215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...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  <p:sp>
        <p:nvSpPr>
          <p:cNvPr id="296" name="Google Shape;296;p43"/>
          <p:cNvSpPr txBox="1"/>
          <p:nvPr/>
        </p:nvSpPr>
        <p:spPr>
          <a:xfrm>
            <a:off x="3501950" y="4484950"/>
            <a:ext cx="11190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result &amp; </a:t>
            </a:r>
            <a:endParaRPr/>
          </a:p>
        </p:txBody>
      </p:sp>
      <p:graphicFrame>
        <p:nvGraphicFramePr>
          <p:cNvPr id="297" name="Google Shape;297;p43"/>
          <p:cNvGraphicFramePr/>
          <p:nvPr/>
        </p:nvGraphicFramePr>
        <p:xfrm>
          <a:off x="6756100" y="4558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</a:tblGrid>
              <a:tr h="215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1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  <p:graphicFrame>
        <p:nvGraphicFramePr>
          <p:cNvPr id="298" name="Google Shape;298;p43"/>
          <p:cNvGraphicFramePr/>
          <p:nvPr/>
        </p:nvGraphicFramePr>
        <p:xfrm>
          <a:off x="4679900" y="4558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  <a:gridCol w="259525"/>
              </a:tblGrid>
              <a:tr h="215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...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/>
                        <a:t>0</a:t>
                      </a:r>
                      <a:endParaRPr/>
                    </a:p>
                  </a:txBody>
                  <a:tcPr marT="18000" marB="18000" marR="18000" marL="18000"/>
                </a:tc>
              </a:tr>
            </a:tbl>
          </a:graphicData>
        </a:graphic>
      </p:graphicFrame>
      <p:sp>
        <p:nvSpPr>
          <p:cNvPr id="299" name="Google Shape;299;p43"/>
          <p:cNvSpPr txBox="1"/>
          <p:nvPr>
            <p:ph idx="4294967295" type="body"/>
          </p:nvPr>
        </p:nvSpPr>
        <p:spPr>
          <a:xfrm>
            <a:off x="5939900" y="2093675"/>
            <a:ext cx="256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KEY_UP (1&lt;&lt;0)</a:t>
            </a:r>
            <a:b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KEY_DOWN (1&lt;&lt;1)</a:t>
            </a:r>
            <a:b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2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Clearing Bits</a:t>
            </a:r>
            <a:endParaRPr/>
          </a:p>
        </p:txBody>
      </p:sp>
      <p:sp>
        <p:nvSpPr>
          <p:cNvPr id="305" name="Google Shape;305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/>
              <a:t>Again, the AND-assign operator is easier to write → get used to this form too!</a:t>
            </a:r>
            <a:br>
              <a:rPr lang="no"/>
            </a:b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KEY_UP|KEY_DOWN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		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&amp;= ~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printf(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"%x\n"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 var);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0x02</a:t>
            </a:r>
            <a:endParaRPr>
              <a:solidFill>
                <a:srgbClr val="6AA84F"/>
              </a:solidFill>
            </a:endParaRPr>
          </a:p>
        </p:txBody>
      </p:sp>
      <p:sp>
        <p:nvSpPr>
          <p:cNvPr id="306" name="Google Shape;306;p44"/>
          <p:cNvSpPr txBox="1"/>
          <p:nvPr>
            <p:ph idx="4294967295" type="body"/>
          </p:nvPr>
        </p:nvSpPr>
        <p:spPr>
          <a:xfrm>
            <a:off x="5939900" y="2093675"/>
            <a:ext cx="256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KEY_UP (1&lt;&lt;0)</a:t>
            </a:r>
            <a:b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KEY_DOWN (1&lt;&lt;1)</a:t>
            </a:r>
            <a:b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2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Toggling</a:t>
            </a:r>
            <a:r>
              <a:rPr lang="no"/>
              <a:t> Bits</a:t>
            </a:r>
            <a:endParaRPr/>
          </a:p>
        </p:txBody>
      </p:sp>
      <p:sp>
        <p:nvSpPr>
          <p:cNvPr id="312" name="Google Shape;312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/>
              <a:t>XOR flips a bit to the opposite state. The operator is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^</a:t>
            </a:r>
            <a:br>
              <a:rPr lang="no"/>
            </a:b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 | KEY_DOWN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		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^=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printf(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"%x\n"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 var);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0x2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^=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printf(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"%x\n"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 var);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0x3</a:t>
            </a:r>
            <a:endParaRPr>
              <a:solidFill>
                <a:srgbClr val="6AA84F"/>
              </a:solidFill>
            </a:endParaRPr>
          </a:p>
        </p:txBody>
      </p:sp>
      <p:sp>
        <p:nvSpPr>
          <p:cNvPr id="313" name="Google Shape;313;p45"/>
          <p:cNvSpPr txBox="1"/>
          <p:nvPr>
            <p:ph idx="4294967295" type="body"/>
          </p:nvPr>
        </p:nvSpPr>
        <p:spPr>
          <a:xfrm>
            <a:off x="5939900" y="2093675"/>
            <a:ext cx="256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KEY_UP (1&lt;&lt;0)</a:t>
            </a:r>
            <a:b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KEY_DOWN (1&lt;&lt;1)</a:t>
            </a:r>
            <a:b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2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In summary</a:t>
            </a:r>
            <a:endParaRPr/>
          </a:p>
        </p:txBody>
      </p:sp>
      <p:sp>
        <p:nvSpPr>
          <p:cNvPr id="319" name="Google Shape;319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/>
              <a:t>To set a bit:</a:t>
            </a:r>
            <a:br>
              <a:rPr lang="no"/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|=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/>
            </a:br>
            <a:br>
              <a:rPr lang="no"/>
            </a:br>
            <a:r>
              <a:rPr lang="no"/>
              <a:t>To clear a bit:</a:t>
            </a:r>
            <a:br>
              <a:rPr lang="no"/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&amp;= ~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/>
            </a:br>
            <a:br>
              <a:rPr lang="no"/>
            </a:br>
            <a:r>
              <a:rPr lang="no"/>
              <a:t>To </a:t>
            </a:r>
            <a:r>
              <a:rPr lang="no"/>
              <a:t>toggle</a:t>
            </a:r>
            <a:r>
              <a:rPr lang="no"/>
              <a:t> a bit: </a:t>
            </a:r>
            <a:br>
              <a:rPr lang="no"/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var ^=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KEY_UP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Check if a bit is set</a:t>
            </a:r>
            <a:endParaRPr/>
          </a:p>
        </p:txBody>
      </p:sp>
      <p:sp>
        <p:nvSpPr>
          <p:cNvPr id="325" name="Google Shape;325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bitmask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if ( joypad &amp;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KEY_DOWN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)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do stuff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/>
              <a:t>All values not 0 are 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no"/>
              <a:t> in C/C++ </a:t>
            </a:r>
            <a:r>
              <a:rPr i="1" lang="no" sz="1200">
                <a:solidFill>
                  <a:srgbClr val="9E9E9E"/>
                </a:solidFill>
              </a:rPr>
              <a:t>(and ASM CMP instructions)</a:t>
            </a:r>
            <a:r>
              <a:rPr lang="no"/>
              <a:t>.</a:t>
            </a:r>
            <a:br>
              <a:rPr lang="no"/>
            </a:br>
            <a:r>
              <a:rPr lang="no"/>
              <a:t>Generally: do not check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if(value == 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no"/>
              <a:t> - this adds overhead</a:t>
            </a:r>
            <a:br>
              <a:rPr lang="no"/>
            </a:br>
            <a:r>
              <a:rPr lang="no"/>
              <a:t>Instead: check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if(value)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6" name="Google Shape;326;p47"/>
          <p:cNvSpPr txBox="1"/>
          <p:nvPr>
            <p:ph idx="4294967295" type="body"/>
          </p:nvPr>
        </p:nvSpPr>
        <p:spPr>
          <a:xfrm>
            <a:off x="5939900" y="2093675"/>
            <a:ext cx="256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KEY_UP (1&lt;&lt;0)</a:t>
            </a:r>
            <a:b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KEY_DOWN (1&lt;&lt;1)</a:t>
            </a:r>
            <a:br>
              <a:rPr lang="no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2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Iterating over bits</a:t>
            </a:r>
            <a:endParaRPr/>
          </a:p>
        </p:txBody>
      </p:sp>
      <p:sp>
        <p:nvSpPr>
          <p:cNvPr id="332" name="Google Shape;332;p4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How do we do the equivalent of </a:t>
            </a: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joypad[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];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num_pressed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for (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 &lt;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i++)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if(joypad[i])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	num_pressed++;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/>
              <a:t>using bitmasks?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Iterating over bits</a:t>
            </a:r>
            <a:endParaRPr/>
          </a:p>
        </p:txBody>
      </p:sp>
      <p:sp>
        <p:nvSpPr>
          <p:cNvPr id="338" name="Google Shape;338;p4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joypad[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];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num_pressed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for (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 &lt;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i++)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if(joypad[i])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	num_pressed++;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4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bitmask 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num_pressed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for (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 &lt;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i++)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candidate = (1&lt;&lt;i);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if(joypad &amp; candidate)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	num_pressed++;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Iterating over bits</a:t>
            </a:r>
            <a:endParaRPr/>
          </a:p>
        </p:txBody>
      </p:sp>
      <p:sp>
        <p:nvSpPr>
          <p:cNvPr id="345" name="Google Shape;345;p5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bitmask 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num_pressed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for (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 &lt;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i++)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candidate = (1&lt;&lt;i);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if(joypad &amp; candidate)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	num_pressed++;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6" name="Google Shape;346;p5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no"/>
            </a:br>
            <a:br>
              <a:rPr lang="no"/>
            </a:br>
            <a:r>
              <a:rPr lang="no"/>
              <a:t>But…</a:t>
            </a:r>
            <a:br>
              <a:rPr lang="no"/>
            </a:br>
            <a:br>
              <a:rPr lang="no"/>
            </a:br>
            <a:r>
              <a:rPr lang="no"/>
              <a:t>We can do even better!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Iterating over bits</a:t>
            </a:r>
            <a:endParaRPr/>
          </a:p>
        </p:txBody>
      </p:sp>
      <p:sp>
        <p:nvSpPr>
          <p:cNvPr id="352" name="Google Shape;352;p5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bitmask 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num_pressed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i = joypad;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copy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do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if(i &amp; 1)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	num_pressed++;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i = i &gt;&gt; 1;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 while(i);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5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bitmask 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num_pressed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for (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 &lt;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i++)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candidate = (1&lt;&lt;i);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if(joypad &amp; candidate)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	num_pressed++;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51"/>
          <p:cNvSpPr txBox="1"/>
          <p:nvPr/>
        </p:nvSpPr>
        <p:spPr>
          <a:xfrm>
            <a:off x="4219800" y="4824725"/>
            <a:ext cx="47247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no" sz="1000">
                <a:solidFill>
                  <a:srgbClr val="999999"/>
                </a:solidFill>
              </a:rPr>
              <a:t>Even better: Your CPU may have an ASM instruction to do this (POPCNT)...</a:t>
            </a:r>
            <a:endParaRPr i="1" sz="10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2211" y="243450"/>
            <a:ext cx="6119574" cy="465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Going Assembly</a:t>
            </a:r>
            <a:endParaRPr/>
          </a:p>
        </p:txBody>
      </p:sp>
      <p:sp>
        <p:nvSpPr>
          <p:cNvPr id="360" name="Google Shape;360;p5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Let’s look at that even closer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Let’s look at assembly level </a:t>
            </a:r>
            <a:r>
              <a:rPr lang="no" sz="1400">
                <a:solidFill>
                  <a:srgbClr val="B7B7B7"/>
                </a:solidFill>
              </a:rPr>
              <a:t>(ARM thumb)</a:t>
            </a:r>
            <a:endParaRPr sz="1400">
              <a:solidFill>
                <a:srgbClr val="B7B7B7"/>
              </a:solidFill>
            </a:endParaRPr>
          </a:p>
        </p:txBody>
      </p:sp>
      <p:sp>
        <p:nvSpPr>
          <p:cNvPr id="366" name="Google Shape;366;p5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/>
              <a:t>Array version first. </a:t>
            </a: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bool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joypad[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];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num_pressed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for (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i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 &lt;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 i++)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if(joypad[i])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	num_pressed++;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53"/>
          <p:cNvSpPr txBox="1"/>
          <p:nvPr>
            <p:ph idx="2" type="body"/>
          </p:nvPr>
        </p:nvSpPr>
        <p:spPr>
          <a:xfrm>
            <a:off x="4535200" y="1244175"/>
            <a:ext cx="4455000" cy="33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mov  r3, #0	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i = 0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mov  r0, r3	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num_pressed = 0</a:t>
            </a: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ldr  r1, &lt;joypad&gt;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address, joypad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loop:</a:t>
            </a: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ldrb r2, [r3, r1]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load joypad[i]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add  r3, r3, #1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i++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subs r4, r2, #1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sbcs r2, r2, r4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r2 → { 0 or 1 }  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add  r0, r0, r2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num_pressed += r2</a:t>
            </a: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cmp  r3, #8	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i &lt; 8?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bne  &lt;loop&gt;	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→ do another loop</a:t>
            </a:r>
            <a:endParaRPr sz="120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Let’s look at assembly level </a:t>
            </a:r>
            <a:endParaRPr sz="1400">
              <a:solidFill>
                <a:srgbClr val="B7B7B7"/>
              </a:solidFill>
            </a:endParaRPr>
          </a:p>
        </p:txBody>
      </p:sp>
      <p:sp>
        <p:nvSpPr>
          <p:cNvPr id="373" name="Google Shape;373;p5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Summary: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10 instructions  stored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59 instructions  executed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9 memory loads  executed</a:t>
            </a:r>
            <a:br>
              <a:rPr lang="no"/>
            </a:br>
            <a:br>
              <a:rPr lang="no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/>
              <a:t>Weird logic with subs/sbcs needed </a:t>
            </a:r>
            <a:br>
              <a:rPr lang="no"/>
            </a:br>
            <a:r>
              <a:rPr lang="no"/>
              <a:t>to convert  r2 to boolean.</a:t>
            </a:r>
            <a:br>
              <a:rPr lang="no"/>
            </a:br>
            <a:r>
              <a:rPr lang="no"/>
              <a:t>	→ Convert int to bit</a:t>
            </a:r>
            <a:br>
              <a:rPr lang="no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4"/>
          <p:cNvSpPr txBox="1"/>
          <p:nvPr>
            <p:ph idx="2" type="body"/>
          </p:nvPr>
        </p:nvSpPr>
        <p:spPr>
          <a:xfrm>
            <a:off x="4535200" y="1244175"/>
            <a:ext cx="4455000" cy="33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mov  r3, #0	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i = 0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mov  r0, r3	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num_pressed = 0</a:t>
            </a: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ldr  r1, &lt;joypad&gt;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address, joypad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loop:</a:t>
            </a: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ldrb r2, [r3, r1]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load joypad[i]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add  r3, r3, #1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i++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subs r4, r2, #1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sbcs r2, r2, r4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r2 → { 0 or 1 }  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add  r0, r0, r2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num_pressed += r2</a:t>
            </a: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cmp  r3, #8	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i &lt; 8?</a:t>
            </a:r>
            <a:b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bne  &lt;loop&gt;			</a:t>
            </a:r>
            <a:r>
              <a:rPr lang="no" sz="12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; → do another loop</a:t>
            </a:r>
            <a:endParaRPr sz="120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Compare that to the bitmask version</a:t>
            </a:r>
            <a:endParaRPr/>
          </a:p>
        </p:txBody>
      </p:sp>
      <p:sp>
        <p:nvSpPr>
          <p:cNvPr id="380" name="Google Shape;380;p5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no"/>
            </a:br>
            <a:br>
              <a:rPr lang="no"/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joypad;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bitmask 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num_pressed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i = joypad; </a:t>
            </a: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copy</a:t>
            </a:r>
            <a:b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do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if(i &amp; 1) 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	num_pressed++;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i = i &gt;&gt; 1;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 while(i);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55"/>
          <p:cNvSpPr txBox="1"/>
          <p:nvPr>
            <p:ph idx="2" type="body"/>
          </p:nvPr>
        </p:nvSpPr>
        <p:spPr>
          <a:xfrm>
            <a:off x="4535200" y="1244175"/>
            <a:ext cx="4455000" cy="33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mov  r0, #0		</a:t>
            </a:r>
            <a:r>
              <a:rPr lang="no" sz="1200">
                <a:solidFill>
                  <a:srgbClr val="6AA84F"/>
                </a:solidFill>
              </a:rPr>
              <a:t>; num_pressed = 0</a:t>
            </a:r>
            <a:br>
              <a:rPr lang="no" sz="1200">
                <a:solidFill>
                  <a:srgbClr val="6AA84F"/>
                </a:solidFill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mov  r1, #1	</a:t>
            </a:r>
            <a:r>
              <a:rPr lang="no" sz="1200"/>
              <a:t>	</a:t>
            </a:r>
            <a:r>
              <a:rPr lang="no" sz="1200">
                <a:solidFill>
                  <a:srgbClr val="6AA84F"/>
                </a:solidFill>
              </a:rPr>
              <a:t>; register holding value 1</a:t>
            </a:r>
            <a:br>
              <a:rPr lang="no" sz="1200"/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ldr  r3, &lt;joypad&gt;	</a:t>
            </a:r>
            <a:r>
              <a:rPr lang="no" sz="1200">
                <a:solidFill>
                  <a:srgbClr val="6AA84F"/>
                </a:solidFill>
              </a:rPr>
              <a:t>; i = joypad</a:t>
            </a:r>
            <a:br>
              <a:rPr lang="no" sz="1200">
                <a:solidFill>
                  <a:srgbClr val="6AA84F"/>
                </a:solidFill>
              </a:rPr>
            </a:br>
            <a:br>
              <a:rPr lang="no" sz="1200"/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loop:</a:t>
            </a:r>
            <a:br>
              <a:rPr lang="no" sz="1200"/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mov  r2, r3</a:t>
            </a:r>
            <a:r>
              <a:rPr lang="no" sz="1200"/>
              <a:t>		</a:t>
            </a:r>
            <a:r>
              <a:rPr lang="no" sz="1200">
                <a:solidFill>
                  <a:srgbClr val="6AA84F"/>
                </a:solidFill>
              </a:rPr>
              <a:t>;</a:t>
            </a:r>
            <a:br>
              <a:rPr lang="no" sz="1200">
                <a:solidFill>
                  <a:srgbClr val="6AA84F"/>
                </a:solidFill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and  r2, r1	</a:t>
            </a:r>
            <a:r>
              <a:rPr lang="no" sz="1200"/>
              <a:t>	</a:t>
            </a:r>
            <a:r>
              <a:rPr lang="no" sz="1200">
                <a:solidFill>
                  <a:srgbClr val="6AA84F"/>
                </a:solidFill>
              </a:rPr>
              <a:t>; r2 = i &amp; 1</a:t>
            </a:r>
            <a:br>
              <a:rPr lang="no" sz="1200"/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add  r0, r0, r2</a:t>
            </a:r>
            <a:r>
              <a:rPr lang="no" sz="1200"/>
              <a:t>	</a:t>
            </a:r>
            <a:r>
              <a:rPr lang="no" sz="1200">
                <a:solidFill>
                  <a:srgbClr val="6AA84F"/>
                </a:solidFill>
              </a:rPr>
              <a:t>; num_pressed += r2</a:t>
            </a:r>
            <a:br>
              <a:rPr lang="no" sz="1200">
                <a:solidFill>
                  <a:srgbClr val="6AA84F"/>
                </a:solidFill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asr  r3, r3, #1</a:t>
            </a:r>
            <a:r>
              <a:rPr lang="no" sz="1200"/>
              <a:t>	</a:t>
            </a:r>
            <a:r>
              <a:rPr lang="no" sz="1200">
                <a:solidFill>
                  <a:srgbClr val="6AA84F"/>
                </a:solidFill>
              </a:rPr>
              <a:t>; i = i &gt;&gt; 1</a:t>
            </a:r>
            <a:br>
              <a:rPr lang="no" sz="1200">
                <a:solidFill>
                  <a:srgbClr val="6AA84F"/>
                </a:solidFill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bne &lt;loop&gt;</a:t>
            </a:r>
            <a:r>
              <a:rPr lang="no" sz="1200"/>
              <a:t>		</a:t>
            </a:r>
            <a:r>
              <a:rPr lang="no" sz="1200">
                <a:solidFill>
                  <a:srgbClr val="6AA84F"/>
                </a:solidFill>
              </a:rPr>
              <a:t>; if i != 0 → loop</a:t>
            </a:r>
            <a:endParaRPr sz="1200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Compare that to the bitmask version</a:t>
            </a:r>
            <a:endParaRPr/>
          </a:p>
        </p:txBody>
      </p:sp>
      <p:sp>
        <p:nvSpPr>
          <p:cNvPr id="387" name="Google Shape;387;p5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/>
              <a:t>Summary: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8 instructions  stored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8-43 instructions  executed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1 memory load  executed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no"/>
            </a:br>
            <a:r>
              <a:rPr lang="no"/>
              <a:t>No mem access in the inner loop </a:t>
            </a:r>
            <a:br>
              <a:rPr lang="no"/>
            </a:br>
            <a:r>
              <a:rPr lang="no"/>
              <a:t>→ super fast!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56"/>
          <p:cNvSpPr txBox="1"/>
          <p:nvPr>
            <p:ph idx="2" type="body"/>
          </p:nvPr>
        </p:nvSpPr>
        <p:spPr>
          <a:xfrm>
            <a:off x="4535200" y="1244175"/>
            <a:ext cx="4455000" cy="33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mov  r0, #0		</a:t>
            </a:r>
            <a:r>
              <a:rPr lang="no" sz="1200">
                <a:solidFill>
                  <a:srgbClr val="6AA84F"/>
                </a:solidFill>
              </a:rPr>
              <a:t>; num_pressed = 0</a:t>
            </a:r>
            <a:br>
              <a:rPr lang="no" sz="1200">
                <a:solidFill>
                  <a:srgbClr val="6AA84F"/>
                </a:solidFill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mov  r1, #1	</a:t>
            </a:r>
            <a:r>
              <a:rPr lang="no" sz="1200"/>
              <a:t>	</a:t>
            </a:r>
            <a:r>
              <a:rPr lang="no" sz="1200">
                <a:solidFill>
                  <a:srgbClr val="6AA84F"/>
                </a:solidFill>
              </a:rPr>
              <a:t>; register holding value 1</a:t>
            </a:r>
            <a:br>
              <a:rPr lang="no" sz="1200"/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ldr  r3, &lt;joypad&gt;	</a:t>
            </a:r>
            <a:r>
              <a:rPr lang="no" sz="1200">
                <a:solidFill>
                  <a:srgbClr val="6AA84F"/>
                </a:solidFill>
              </a:rPr>
              <a:t>; i = joypad</a:t>
            </a:r>
            <a:br>
              <a:rPr lang="no" sz="1200">
                <a:solidFill>
                  <a:srgbClr val="6AA84F"/>
                </a:solidFill>
              </a:rPr>
            </a:br>
            <a:br>
              <a:rPr lang="no" sz="1200"/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loop:</a:t>
            </a:r>
            <a:br>
              <a:rPr lang="no" sz="1200"/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mov  r2, r3</a:t>
            </a:r>
            <a:r>
              <a:rPr lang="no" sz="1200"/>
              <a:t>		</a:t>
            </a:r>
            <a:r>
              <a:rPr lang="no" sz="1200">
                <a:solidFill>
                  <a:srgbClr val="6AA84F"/>
                </a:solidFill>
              </a:rPr>
              <a:t>;</a:t>
            </a:r>
            <a:br>
              <a:rPr lang="no" sz="1200">
                <a:solidFill>
                  <a:srgbClr val="6AA84F"/>
                </a:solidFill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and  r2, r1	</a:t>
            </a:r>
            <a:r>
              <a:rPr lang="no" sz="1200"/>
              <a:t>	</a:t>
            </a:r>
            <a:r>
              <a:rPr lang="no" sz="1200">
                <a:solidFill>
                  <a:srgbClr val="6AA84F"/>
                </a:solidFill>
              </a:rPr>
              <a:t>; r2 = i &amp; 1</a:t>
            </a:r>
            <a:br>
              <a:rPr lang="no" sz="1200"/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add  r0, r0, r2</a:t>
            </a:r>
            <a:r>
              <a:rPr lang="no" sz="1200"/>
              <a:t>	</a:t>
            </a:r>
            <a:r>
              <a:rPr lang="no" sz="1200">
                <a:solidFill>
                  <a:srgbClr val="6AA84F"/>
                </a:solidFill>
              </a:rPr>
              <a:t>; num_pressed += r2</a:t>
            </a:r>
            <a:br>
              <a:rPr lang="no" sz="1200">
                <a:solidFill>
                  <a:srgbClr val="6AA84F"/>
                </a:solidFill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asr  r3, r3, #1</a:t>
            </a:r>
            <a:r>
              <a:rPr lang="no" sz="1200"/>
              <a:t>	</a:t>
            </a:r>
            <a:r>
              <a:rPr lang="no" sz="1200">
                <a:solidFill>
                  <a:srgbClr val="6AA84F"/>
                </a:solidFill>
              </a:rPr>
              <a:t>; i = i &gt;&gt; 1</a:t>
            </a:r>
            <a:br>
              <a:rPr lang="no" sz="1200">
                <a:solidFill>
                  <a:srgbClr val="6AA84F"/>
                </a:solidFill>
              </a:rPr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bne &lt;loop&gt;</a:t>
            </a:r>
            <a:r>
              <a:rPr lang="no" sz="1200"/>
              <a:t>		</a:t>
            </a:r>
            <a:r>
              <a:rPr lang="no" sz="1200">
                <a:solidFill>
                  <a:srgbClr val="6AA84F"/>
                </a:solidFill>
              </a:rPr>
              <a:t>; if i != 0 → loop</a:t>
            </a:r>
            <a:endParaRPr sz="1200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Optimizing for Assembly</a:t>
            </a:r>
            <a:endParaRPr/>
          </a:p>
        </p:txBody>
      </p:sp>
      <p:sp>
        <p:nvSpPr>
          <p:cNvPr id="394" name="Google Shape;394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/>
              <a:t>Play around with it yourself </a:t>
            </a:r>
            <a:br>
              <a:rPr lang="no"/>
            </a:br>
            <a:r>
              <a:rPr lang="no" u="sng">
                <a:solidFill>
                  <a:schemeClr val="hlink"/>
                </a:solidFill>
                <a:hlinkClick r:id="rId3"/>
              </a:rPr>
              <a:t>https://www.godbolt.org/</a:t>
            </a:r>
            <a:br>
              <a:rPr lang="no"/>
            </a:br>
            <a:r>
              <a:rPr lang="no"/>
              <a:t>or your local compiler</a:t>
            </a:r>
            <a:br>
              <a:rPr lang="no"/>
            </a:br>
            <a:br>
              <a:rPr lang="no"/>
            </a:br>
            <a:r>
              <a:rPr lang="no"/>
              <a:t>Results differ per compiler/settings</a:t>
            </a:r>
            <a:br>
              <a:rPr lang="no"/>
            </a:b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Configure your compiler for your CPU architecture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Talking to HW</a:t>
            </a:r>
            <a:endParaRPr/>
          </a:p>
        </p:txBody>
      </p:sp>
      <p:sp>
        <p:nvSpPr>
          <p:cNvPr id="400" name="Google Shape;400;p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 sz="1800"/>
              <a:t>From the CPU</a:t>
            </a:r>
            <a:endParaRPr sz="18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9"/>
          <p:cNvSpPr/>
          <p:nvPr/>
        </p:nvSpPr>
        <p:spPr>
          <a:xfrm>
            <a:off x="104263" y="2676025"/>
            <a:ext cx="1647300" cy="23355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CPU</a:t>
            </a:r>
            <a:endParaRPr/>
          </a:p>
        </p:txBody>
      </p:sp>
      <p:sp>
        <p:nvSpPr>
          <p:cNvPr id="406" name="Google Shape;406;p59"/>
          <p:cNvSpPr/>
          <p:nvPr/>
        </p:nvSpPr>
        <p:spPr>
          <a:xfrm>
            <a:off x="1902763" y="2676025"/>
            <a:ext cx="1647300" cy="23355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Memory</a:t>
            </a:r>
            <a:br>
              <a:rPr lang="no"/>
            </a:br>
            <a:br>
              <a:rPr lang="no"/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7" name="Google Shape;407;p59"/>
          <p:cNvSpPr/>
          <p:nvPr/>
        </p:nvSpPr>
        <p:spPr>
          <a:xfrm>
            <a:off x="3701275" y="2676013"/>
            <a:ext cx="1647300" cy="23355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>
                <a:solidFill>
                  <a:schemeClr val="dk1"/>
                </a:solidFill>
              </a:rPr>
              <a:t>IO</a:t>
            </a:r>
            <a:br>
              <a:rPr lang="no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59"/>
          <p:cNvSpPr/>
          <p:nvPr/>
        </p:nvSpPr>
        <p:spPr>
          <a:xfrm>
            <a:off x="5499763" y="2676013"/>
            <a:ext cx="1647300" cy="23355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Display Controller</a:t>
            </a: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endParaRPr/>
          </a:p>
        </p:txBody>
      </p:sp>
      <p:sp>
        <p:nvSpPr>
          <p:cNvPr id="409" name="Google Shape;409;p59"/>
          <p:cNvSpPr/>
          <p:nvPr/>
        </p:nvSpPr>
        <p:spPr>
          <a:xfrm>
            <a:off x="7298275" y="2676013"/>
            <a:ext cx="1647300" cy="23355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Sound Controller</a:t>
            </a: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endParaRPr/>
          </a:p>
        </p:txBody>
      </p:sp>
      <p:sp>
        <p:nvSpPr>
          <p:cNvPr id="410" name="Google Shape;410;p59"/>
          <p:cNvSpPr/>
          <p:nvPr/>
        </p:nvSpPr>
        <p:spPr>
          <a:xfrm>
            <a:off x="104275" y="729625"/>
            <a:ext cx="8841300" cy="76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System Bus</a:t>
            </a:r>
            <a:endParaRPr/>
          </a:p>
        </p:txBody>
      </p:sp>
      <p:cxnSp>
        <p:nvCxnSpPr>
          <p:cNvPr id="411" name="Google Shape;411;p59"/>
          <p:cNvCxnSpPr>
            <a:stCxn id="405" idx="0"/>
          </p:cNvCxnSpPr>
          <p:nvPr/>
        </p:nvCxnSpPr>
        <p:spPr>
          <a:xfrm rot="10800000">
            <a:off x="924313" y="1501225"/>
            <a:ext cx="3600" cy="11748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412" name="Google Shape;412;p59"/>
          <p:cNvCxnSpPr/>
          <p:nvPr/>
        </p:nvCxnSpPr>
        <p:spPr>
          <a:xfrm rot="10800000">
            <a:off x="2726413" y="1511725"/>
            <a:ext cx="0" cy="11469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413" name="Google Shape;413;p59"/>
          <p:cNvCxnSpPr/>
          <p:nvPr/>
        </p:nvCxnSpPr>
        <p:spPr>
          <a:xfrm rot="10800000">
            <a:off x="4524913" y="1515175"/>
            <a:ext cx="0" cy="11469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414" name="Google Shape;414;p59"/>
          <p:cNvCxnSpPr/>
          <p:nvPr/>
        </p:nvCxnSpPr>
        <p:spPr>
          <a:xfrm rot="10800000">
            <a:off x="6323413" y="1515175"/>
            <a:ext cx="0" cy="11469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415" name="Google Shape;415;p59"/>
          <p:cNvCxnSpPr/>
          <p:nvPr/>
        </p:nvCxnSpPr>
        <p:spPr>
          <a:xfrm rot="10800000">
            <a:off x="8121913" y="1511725"/>
            <a:ext cx="0" cy="11469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graphicFrame>
        <p:nvGraphicFramePr>
          <p:cNvPr id="416" name="Google Shape;416;p59"/>
          <p:cNvGraphicFramePr/>
          <p:nvPr/>
        </p:nvGraphicFramePr>
        <p:xfrm>
          <a:off x="1969450" y="328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756975"/>
                <a:gridCol w="756975"/>
              </a:tblGrid>
              <a:tr h="189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0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12</a:t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1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41</a:t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2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125</a:t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3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5729</a:t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...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0xFFFF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52</a:t>
                      </a:r>
                      <a:endParaRPr sz="1000"/>
                    </a:p>
                  </a:txBody>
                  <a:tcPr marT="54000" marB="54000" marR="54000" marL="54000"/>
                </a:tc>
              </a:tr>
            </a:tbl>
          </a:graphicData>
        </a:graphic>
      </p:graphicFrame>
      <p:graphicFrame>
        <p:nvGraphicFramePr>
          <p:cNvPr id="417" name="Google Shape;417;p59"/>
          <p:cNvGraphicFramePr/>
          <p:nvPr/>
        </p:nvGraphicFramePr>
        <p:xfrm>
          <a:off x="3767950" y="328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756975"/>
                <a:gridCol w="756975"/>
              </a:tblGrid>
              <a:tr h="189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0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1</a:t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1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0</a:t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..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0xFF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1</a:t>
                      </a:r>
                      <a:endParaRPr sz="1000"/>
                    </a:p>
                  </a:txBody>
                  <a:tcPr marT="54000" marB="54000" marR="54000" marL="54000"/>
                </a:tc>
              </a:tr>
            </a:tbl>
          </a:graphicData>
        </a:graphic>
      </p:graphicFrame>
      <p:graphicFrame>
        <p:nvGraphicFramePr>
          <p:cNvPr id="418" name="Google Shape;418;p59"/>
          <p:cNvGraphicFramePr/>
          <p:nvPr/>
        </p:nvGraphicFramePr>
        <p:xfrm>
          <a:off x="5566450" y="328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756975"/>
                <a:gridCol w="756975"/>
              </a:tblGrid>
              <a:tr h="189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0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0</a:t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1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0</a:t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2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0</a:t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...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480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0</a:t>
                      </a:r>
                      <a:endParaRPr sz="1000"/>
                    </a:p>
                  </a:txBody>
                  <a:tcPr marT="54000" marB="54000" marR="54000" marL="54000"/>
                </a:tc>
              </a:tr>
            </a:tbl>
          </a:graphicData>
        </a:graphic>
      </p:graphicFrame>
      <p:graphicFrame>
        <p:nvGraphicFramePr>
          <p:cNvPr id="419" name="Google Shape;419;p59"/>
          <p:cNvGraphicFramePr/>
          <p:nvPr/>
        </p:nvGraphicFramePr>
        <p:xfrm>
          <a:off x="7364950" y="328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{5DBB923D-821A-4937-BF56-213DAB0E6E1B}</a:tableStyleId>
              </a:tblPr>
              <a:tblGrid>
                <a:gridCol w="756975"/>
                <a:gridCol w="756975"/>
              </a:tblGrid>
              <a:tr h="189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0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1</a:t>
                      </a:r>
                      <a:endParaRPr sz="1000"/>
                    </a:p>
                  </a:txBody>
                  <a:tcPr marT="54000" marB="54000" marR="54000" marL="54000"/>
                </a:tc>
              </a:tr>
              <a:tr h="19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1</a:t>
                      </a:r>
                      <a:endParaRPr sz="1000"/>
                    </a:p>
                  </a:txBody>
                  <a:tcPr marT="54000" marB="54000" marR="54000" marL="540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o" sz="1000"/>
                        <a:t>4800</a:t>
                      </a:r>
                      <a:endParaRPr sz="1000"/>
                    </a:p>
                  </a:txBody>
                  <a:tcPr marT="54000" marB="54000" marR="54000" marL="54000"/>
                </a:tc>
              </a:tr>
            </a:tbl>
          </a:graphicData>
        </a:graphic>
      </p:graphicFrame>
      <p:sp>
        <p:nvSpPr>
          <p:cNvPr id="420" name="Google Shape;420;p59"/>
          <p:cNvSpPr/>
          <p:nvPr/>
        </p:nvSpPr>
        <p:spPr>
          <a:xfrm>
            <a:off x="569950" y="1994850"/>
            <a:ext cx="723000" cy="2016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$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Memory Mapped I/O</a:t>
            </a:r>
            <a:endParaRPr/>
          </a:p>
        </p:txBody>
      </p:sp>
      <p:sp>
        <p:nvSpPr>
          <p:cNvPr id="426" name="Google Shape;426;p60"/>
          <p:cNvSpPr txBox="1"/>
          <p:nvPr>
            <p:ph idx="1" type="body"/>
          </p:nvPr>
        </p:nvSpPr>
        <p:spPr>
          <a:xfrm>
            <a:off x="339775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/>
              <a:t>Each platform has a memory map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HW units only react to bus traffic on “their” address range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To modify any HW state, just to a </a:t>
            </a: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no" sz="1200"/>
              <a:t>.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To read any HW outputs, just do a </a:t>
            </a:r>
            <a:r>
              <a:rPr lang="no" sz="1200">
                <a:latin typeface="Courier New"/>
                <a:ea typeface="Courier New"/>
                <a:cs typeface="Courier New"/>
                <a:sym typeface="Courier New"/>
              </a:rPr>
              <a:t>LD</a:t>
            </a:r>
            <a:r>
              <a:rPr lang="no" sz="1200"/>
              <a:t>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/>
              <a:t>Reading/writing memory mapped addresses…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Simply activates the HW - as designed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What happens is up to the HW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27" name="Google Shape;427;p60"/>
          <p:cNvGraphicFramePr/>
          <p:nvPr/>
        </p:nvGraphicFramePr>
        <p:xfrm>
          <a:off x="5717150" y="27108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8F9FA"/>
                </a:solidFill>
                <a:tableStyleId>{AFE6C60E-C8CB-4497-9AA2-3AC4C014DB00}</a:tableStyleId>
              </a:tblPr>
              <a:tblGrid>
                <a:gridCol w="979900"/>
                <a:gridCol w="709700"/>
                <a:gridCol w="1653275"/>
              </a:tblGrid>
              <a:tr h="337750">
                <a:tc>
                  <a:txBody>
                    <a:bodyPr/>
                    <a:lstStyle/>
                    <a:p>
                      <a:pPr indent="0" lvl="0" marL="5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Address range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61200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Size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61200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Device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61200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0000–7FFF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32 KiB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RAM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8000–80FF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256 bytes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General-purpose I/O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9000–90FF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256 bytes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Sound controller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A000–A7FF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2 KiB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Video controller (text)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C000–FFFF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16 KiB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ROM (Program)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28" name="Google Shape;428;p60"/>
          <p:cNvSpPr txBox="1"/>
          <p:nvPr/>
        </p:nvSpPr>
        <p:spPr>
          <a:xfrm>
            <a:off x="5950975" y="2400050"/>
            <a:ext cx="31089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no" sz="1200"/>
              <a:t>Example 16bit platform </a:t>
            </a:r>
            <a:r>
              <a:rPr lang="no" sz="1200"/>
              <a:t>mapping</a:t>
            </a:r>
            <a:endParaRPr sz="1200"/>
          </a:p>
        </p:txBody>
      </p:sp>
      <p:sp>
        <p:nvSpPr>
          <p:cNvPr id="429" name="Google Shape;429;p60"/>
          <p:cNvSpPr txBox="1"/>
          <p:nvPr/>
        </p:nvSpPr>
        <p:spPr>
          <a:xfrm>
            <a:off x="105325" y="4751450"/>
            <a:ext cx="53250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sz="1000"/>
              <a:t>A</a:t>
            </a:r>
            <a:r>
              <a:rPr lang="no" sz="1000"/>
              <a:t>dvanced HW operations, like DMA / GPIO usually are exposed through libraries.</a:t>
            </a:r>
            <a:endParaRPr sz="10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Memory Mapped I/O - Example</a:t>
            </a:r>
            <a:endParaRPr/>
          </a:p>
        </p:txBody>
      </p:sp>
      <p:sp>
        <p:nvSpPr>
          <p:cNvPr id="435" name="Google Shape;435;p61"/>
          <p:cNvSpPr txBox="1"/>
          <p:nvPr>
            <p:ph idx="1" type="body"/>
          </p:nvPr>
        </p:nvSpPr>
        <p:spPr>
          <a:xfrm>
            <a:off x="339775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volatile 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unsigned char * const </a:t>
            </a: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screen 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no" sz="12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(unsigned char* const)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0xA000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screen[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 =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'W'</a:t>
            </a: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screen[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 =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'h'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screen[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 =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screen[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 =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   </a:t>
            </a:r>
            <a:b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could I use memcpy?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const volatile unsigned int * const 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joypad 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0x803B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if ( *joypad &amp;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KEY_UP</a:t>
            </a: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{ … }</a:t>
            </a:r>
            <a:br>
              <a:rPr lang="no"/>
            </a:br>
            <a:endParaRPr/>
          </a:p>
        </p:txBody>
      </p:sp>
      <p:graphicFrame>
        <p:nvGraphicFramePr>
          <p:cNvPr id="436" name="Google Shape;436;p61"/>
          <p:cNvGraphicFramePr/>
          <p:nvPr/>
        </p:nvGraphicFramePr>
        <p:xfrm>
          <a:off x="5717150" y="27108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8F9FA"/>
                </a:solidFill>
                <a:tableStyleId>{AFE6C60E-C8CB-4497-9AA2-3AC4C014DB00}</a:tableStyleId>
              </a:tblPr>
              <a:tblGrid>
                <a:gridCol w="979900"/>
                <a:gridCol w="709700"/>
                <a:gridCol w="1653275"/>
              </a:tblGrid>
              <a:tr h="337750">
                <a:tc>
                  <a:txBody>
                    <a:bodyPr/>
                    <a:lstStyle/>
                    <a:p>
                      <a:pPr indent="0" lvl="0" marL="5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Address range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61200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Size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61200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Device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61200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0000–7FFF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32 KiB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RAM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8000–80FF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256 bytes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General-purpose I/O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9000–90FF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256 bytes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Sound controller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A000–A7FF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2 KiB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Video controller (text)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C000–FFFF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16 KiB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ROM (Program)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37" name="Google Shape;437;p61"/>
          <p:cNvSpPr txBox="1"/>
          <p:nvPr/>
        </p:nvSpPr>
        <p:spPr>
          <a:xfrm>
            <a:off x="5950975" y="2400050"/>
            <a:ext cx="31089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200">
                <a:solidFill>
                  <a:schemeClr val="dk1"/>
                </a:solidFill>
              </a:rPr>
              <a:t>Example 16bit platform mapping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38" name="Google Shape;438;p61"/>
          <p:cNvSpPr txBox="1"/>
          <p:nvPr/>
        </p:nvSpPr>
        <p:spPr>
          <a:xfrm>
            <a:off x="0" y="4676775"/>
            <a:ext cx="5598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sz="1200">
                <a:solidFill>
                  <a:srgbClr val="FF0000"/>
                </a:solidFill>
              </a:rPr>
              <a:t>Read C types right to left</a:t>
            </a:r>
            <a:endParaRPr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PC vs MCU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825" y="1386625"/>
            <a:ext cx="3810000" cy="30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414725" y="4194050"/>
            <a:ext cx="35919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sz="1200">
                <a:solidFill>
                  <a:srgbClr val="999999"/>
                </a:solidFill>
              </a:rPr>
              <a:t>A state of the ART PC</a:t>
            </a:r>
            <a:r>
              <a:rPr lang="no" sz="1200"/>
              <a:t> </a:t>
            </a:r>
            <a:endParaRPr sz="1200"/>
          </a:p>
        </p:txBody>
      </p:sp>
      <p:sp>
        <p:nvSpPr>
          <p:cNvPr id="84" name="Google Shape;84;p17"/>
          <p:cNvSpPr txBox="1"/>
          <p:nvPr/>
        </p:nvSpPr>
        <p:spPr>
          <a:xfrm>
            <a:off x="4997650" y="3793550"/>
            <a:ext cx="35919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sz="1200">
                <a:solidFill>
                  <a:srgbClr val="999999"/>
                </a:solidFill>
              </a:rPr>
              <a:t>Raspberry Pi 4, MCU</a:t>
            </a:r>
            <a:endParaRPr sz="1200"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3100" y="1386625"/>
            <a:ext cx="3294700" cy="247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Memory Mapped I/O - Example</a:t>
            </a:r>
            <a:endParaRPr/>
          </a:p>
        </p:txBody>
      </p:sp>
      <p:sp>
        <p:nvSpPr>
          <p:cNvPr id="444" name="Google Shape;444;p62"/>
          <p:cNvSpPr txBox="1"/>
          <p:nvPr>
            <p:ph idx="1" type="body"/>
          </p:nvPr>
        </p:nvSpPr>
        <p:spPr>
          <a:xfrm>
            <a:off x="339775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volatile unsigned char * const </a:t>
            </a: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screen 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no" sz="12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(unsigned char* const)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0xA000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screen[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 =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'W'</a:t>
            </a: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screen[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 =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'h'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screen[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 =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screen[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 =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'e'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   </a:t>
            </a:r>
            <a:b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could I use memcpy?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const 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volatile unsigned int * const </a:t>
            </a:r>
            <a:r>
              <a:rPr lang="no" sz="12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joypad 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0x803B</a:t>
            </a:r>
            <a: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200">
                <a:solidFill>
                  <a:srgbClr val="3333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if ( *joypad &amp; </a:t>
            </a:r>
            <a:r>
              <a:rPr lang="no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KEY_UP</a:t>
            </a:r>
            <a:r>
              <a:rPr lang="no" sz="12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{ … }</a:t>
            </a:r>
            <a:br>
              <a:rPr lang="no"/>
            </a:br>
            <a:endParaRPr/>
          </a:p>
        </p:txBody>
      </p:sp>
      <p:graphicFrame>
        <p:nvGraphicFramePr>
          <p:cNvPr id="445" name="Google Shape;445;p62"/>
          <p:cNvGraphicFramePr/>
          <p:nvPr/>
        </p:nvGraphicFramePr>
        <p:xfrm>
          <a:off x="5717150" y="27108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8F9FA"/>
                </a:solidFill>
                <a:tableStyleId>{AFE6C60E-C8CB-4497-9AA2-3AC4C014DB00}</a:tableStyleId>
              </a:tblPr>
              <a:tblGrid>
                <a:gridCol w="979900"/>
                <a:gridCol w="709700"/>
                <a:gridCol w="1653275"/>
              </a:tblGrid>
              <a:tr h="337750">
                <a:tc>
                  <a:txBody>
                    <a:bodyPr/>
                    <a:lstStyle/>
                    <a:p>
                      <a:pPr indent="0" lvl="0" marL="540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Address range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61200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Size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61200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Device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61200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0000–7FFF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32 KiB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RAM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8000–80FF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256 bytes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General-purpose I/O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9000–90FF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256 bytes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Sound controller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A000–A7FF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2 KiB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Video controller (text)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b="1" lang="no" sz="1000">
                          <a:solidFill>
                            <a:srgbClr val="222222"/>
                          </a:solidFill>
                        </a:rPr>
                        <a:t>C000–FFFF</a:t>
                      </a:r>
                      <a:endParaRPr b="1" sz="1000">
                        <a:solidFill>
                          <a:srgbClr val="222222"/>
                        </a:solidFill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16 KiB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203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no" sz="100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ROM (Program)</a:t>
                      </a:r>
                      <a:endParaRPr sz="100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0" marR="53350" marL="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46" name="Google Shape;446;p62"/>
          <p:cNvSpPr txBox="1"/>
          <p:nvPr/>
        </p:nvSpPr>
        <p:spPr>
          <a:xfrm>
            <a:off x="5950975" y="2400050"/>
            <a:ext cx="31089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200">
                <a:solidFill>
                  <a:schemeClr val="dk1"/>
                </a:solidFill>
              </a:rPr>
              <a:t>Example 16bit platform mapping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47" name="Google Shape;447;p62"/>
          <p:cNvSpPr txBox="1"/>
          <p:nvPr/>
        </p:nvSpPr>
        <p:spPr>
          <a:xfrm>
            <a:off x="0" y="4676775"/>
            <a:ext cx="5598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 sz="1200">
                <a:solidFill>
                  <a:srgbClr val="FF0000"/>
                </a:solidFill>
              </a:rPr>
              <a:t>Read C types right to left</a:t>
            </a:r>
            <a:br>
              <a:rPr lang="no" sz="1200">
                <a:solidFill>
                  <a:srgbClr val="FF0000"/>
                </a:solidFill>
              </a:rPr>
            </a:br>
            <a:r>
              <a:rPr lang="no" sz="1150">
                <a:solidFill>
                  <a:srgbClr val="000088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no" sz="1150">
                <a:solidFill>
                  <a:schemeClr val="dk1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150">
                <a:solidFill>
                  <a:srgbClr val="666600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no" sz="1150">
                <a:solidFill>
                  <a:schemeClr val="dk1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memcpy</a:t>
            </a:r>
            <a:r>
              <a:rPr lang="no" sz="1150">
                <a:solidFill>
                  <a:srgbClr val="666600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no" sz="1150">
                <a:solidFill>
                  <a:srgbClr val="000088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no" sz="1150">
                <a:solidFill>
                  <a:schemeClr val="dk1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150">
                <a:solidFill>
                  <a:srgbClr val="666600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no" sz="1150">
                <a:solidFill>
                  <a:schemeClr val="dk1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dest</a:t>
            </a:r>
            <a:r>
              <a:rPr lang="no" sz="1150">
                <a:solidFill>
                  <a:srgbClr val="666600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no" sz="1150">
                <a:solidFill>
                  <a:schemeClr val="dk1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150">
                <a:solidFill>
                  <a:srgbClr val="000088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no" sz="1150">
                <a:solidFill>
                  <a:schemeClr val="dk1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150">
                <a:solidFill>
                  <a:srgbClr val="000088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no" sz="1150">
                <a:solidFill>
                  <a:schemeClr val="dk1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150">
                <a:solidFill>
                  <a:srgbClr val="666600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no" sz="1150">
                <a:solidFill>
                  <a:schemeClr val="dk1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 src</a:t>
            </a:r>
            <a:r>
              <a:rPr lang="no" sz="1150">
                <a:solidFill>
                  <a:srgbClr val="666600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no" sz="1150">
                <a:solidFill>
                  <a:schemeClr val="dk1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150">
                <a:solidFill>
                  <a:srgbClr val="660066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size_t</a:t>
            </a:r>
            <a:r>
              <a:rPr lang="no" sz="1150">
                <a:solidFill>
                  <a:schemeClr val="dk1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 n</a:t>
            </a:r>
            <a:r>
              <a:rPr lang="no" sz="1150">
                <a:solidFill>
                  <a:srgbClr val="666600"/>
                </a:solidFill>
                <a:highlight>
                  <a:srgbClr val="EEEEE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50">
              <a:solidFill>
                <a:srgbClr val="666600"/>
              </a:solidFill>
              <a:highlight>
                <a:srgbClr val="EEEEE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volatile </a:t>
            </a:r>
            <a:r>
              <a:rPr lang="no"/>
              <a:t>pitfalls</a:t>
            </a:r>
            <a:endParaRPr/>
          </a:p>
        </p:txBody>
      </p:sp>
      <p:sp>
        <p:nvSpPr>
          <p:cNvPr id="453" name="Google Shape;453;p63"/>
          <p:cNvSpPr txBox="1"/>
          <p:nvPr>
            <p:ph idx="1" type="body"/>
          </p:nvPr>
        </p:nvSpPr>
        <p:spPr>
          <a:xfrm>
            <a:off x="311700" y="1152475"/>
            <a:ext cx="4338300" cy="3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Compiler</a:t>
            </a:r>
            <a:r>
              <a:rPr lang="no"/>
              <a:t> 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olatile</a:t>
            </a:r>
            <a:r>
              <a:rPr lang="no">
                <a:solidFill>
                  <a:srgbClr val="0000FF"/>
                </a:solidFill>
              </a:rPr>
              <a:t> </a:t>
            </a:r>
            <a:r>
              <a:rPr lang="no"/>
              <a:t>guarantees</a:t>
            </a:r>
            <a:r>
              <a:rPr lang="no" sz="1500"/>
              <a:t>:</a:t>
            </a:r>
            <a:endParaRPr sz="1500"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W</a:t>
            </a:r>
            <a:r>
              <a:rPr lang="no" sz="1200"/>
              <a:t>on’t reorder volatile operations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Won’t optimize away volatile operations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 sz="1500"/>
              <a:t>NO guarantees on: </a:t>
            </a:r>
            <a:endParaRPr sz="1500"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Atomicity → don’t use for thread safety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Ordering vs non-volatile operations</a:t>
            </a:r>
            <a:br>
              <a:rPr lang="no" sz="1200"/>
            </a:br>
            <a:r>
              <a:rPr lang="no" sz="1200">
                <a:solidFill>
                  <a:srgbClr val="B7B7B7"/>
                </a:solidFill>
              </a:rPr>
              <a:t>(function calls, data dependencies </a:t>
            </a:r>
            <a:r>
              <a:rPr lang="no" sz="1200">
                <a:solidFill>
                  <a:srgbClr val="B7B7B7"/>
                </a:solidFill>
              </a:rPr>
              <a:t>exempt</a:t>
            </a:r>
            <a:r>
              <a:rPr lang="no" sz="1200">
                <a:solidFill>
                  <a:srgbClr val="B7B7B7"/>
                </a:solidFill>
              </a:rPr>
              <a:t>)</a:t>
            </a:r>
            <a:endParaRPr sz="1200">
              <a:solidFill>
                <a:srgbClr val="B7B7B7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CPU caches removing transactions entirely</a:t>
            </a:r>
            <a:br>
              <a:rPr lang="no" sz="1200"/>
            </a:br>
            <a:r>
              <a:rPr lang="no" sz="1200">
                <a:solidFill>
                  <a:srgbClr val="999999"/>
                </a:solidFill>
              </a:rPr>
              <a:t>(use uncached/device memory mappings!)</a:t>
            </a:r>
            <a:endParaRPr sz="1200">
              <a:solidFill>
                <a:srgbClr val="999999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i="1" lang="no" sz="1200"/>
              <a:t>Order of completion </a:t>
            </a:r>
            <a:r>
              <a:rPr lang="no" sz="1200"/>
              <a:t>of operations</a:t>
            </a:r>
            <a:br>
              <a:rPr lang="no" sz="1200"/>
            </a:br>
            <a:r>
              <a:rPr lang="no" sz="1200">
                <a:solidFill>
                  <a:srgbClr val="999999"/>
                </a:solidFill>
              </a:rPr>
              <a:t>(Use strongly ordered memory mappings!? → slow)</a:t>
            </a:r>
            <a:br>
              <a:rPr lang="no" sz="1200">
                <a:solidFill>
                  <a:srgbClr val="999999"/>
                </a:solidFill>
              </a:rPr>
            </a:br>
            <a:r>
              <a:rPr lang="no" sz="1200">
                <a:solidFill>
                  <a:srgbClr val="999999"/>
                </a:solidFill>
              </a:rPr>
              <a:t>(alternatively, see next slide!)</a:t>
            </a:r>
            <a:endParaRPr sz="1200">
              <a:solidFill>
                <a:srgbClr val="999999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454" name="Google Shape;454;p6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PC speaker example, local var</a:t>
            </a:r>
            <a:br>
              <a:rPr lang="no"/>
            </a:br>
            <a:r>
              <a:rPr lang="no">
                <a:solidFill>
                  <a:srgbClr val="333399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volatile </a:t>
            </a:r>
            <a:r>
              <a:rPr lang="no">
                <a:solidFill>
                  <a:srgbClr val="333399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int * const </a:t>
            </a:r>
            <a:r>
              <a:rPr lang="no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spkr </a:t>
            </a:r>
            <a:r>
              <a:rPr lang="no">
                <a:solidFill>
                  <a:srgbClr val="333399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no">
                <a:solidFill>
                  <a:srgbClr val="FF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0x9000</a:t>
            </a:r>
            <a:r>
              <a:rPr lang="no">
                <a:solidFill>
                  <a:srgbClr val="333399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/>
            </a:br>
            <a:br>
              <a:rPr lang="no"/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*spkr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SOUND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_A9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sleep(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);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*spkr = 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SOUND_OFF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/>
            </a:br>
            <a:br>
              <a:rPr lang="no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/>
              <a:t>No volatile → no sound. 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Barriers</a:t>
            </a:r>
            <a:endParaRPr/>
          </a:p>
        </p:txBody>
      </p:sp>
      <p:sp>
        <p:nvSpPr>
          <p:cNvPr id="460" name="Google Shape;460;p6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Instructions do not execute in order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CPU Optimizations allow parallel execution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System Bus reorders transactions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Caches impact when things complete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/>
              <a:t>To ensure </a:t>
            </a:r>
            <a:r>
              <a:rPr lang="no">
                <a:solidFill>
                  <a:srgbClr val="FF0000"/>
                </a:solidFill>
              </a:rPr>
              <a:t>completion</a:t>
            </a:r>
            <a:r>
              <a:rPr lang="no"/>
              <a:t>, you need a barrier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CPU </a:t>
            </a:r>
            <a:r>
              <a:rPr lang="no" sz="1200"/>
              <a:t>instructions (ARM examples)</a:t>
            </a:r>
            <a:br>
              <a:rPr lang="no" sz="1200"/>
            </a:br>
            <a:r>
              <a:rPr lang="no" sz="1200"/>
              <a:t>	DMB - block future memory ops</a:t>
            </a:r>
            <a:br>
              <a:rPr lang="no" sz="1200"/>
            </a:br>
            <a:r>
              <a:rPr lang="no" sz="1200"/>
              <a:t>	DSB - block future instructions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no" sz="1200"/>
              <a:t>Linux provides C functions as per right side</a:t>
            </a:r>
            <a:br>
              <a:rPr lang="no" sz="1200"/>
            </a:br>
            <a:br>
              <a:rPr lang="no" sz="1200"/>
            </a:br>
            <a:br>
              <a:rPr lang="no" sz="1200"/>
            </a:br>
            <a:endParaRPr sz="12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 sz="1800">
                <a:solidFill>
                  <a:srgbClr val="FF0000"/>
                </a:solidFill>
              </a:rPr>
              <a:t>Barriers are expensive!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6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800">
                <a:latin typeface="Courier New"/>
                <a:ea typeface="Courier New"/>
                <a:cs typeface="Courier New"/>
                <a:sym typeface="Courier New"/>
              </a:rPr>
              <a:t>barrier() </a:t>
            </a:r>
            <a:r>
              <a:rPr lang="no" sz="1800"/>
              <a:t>- compiler barrier</a:t>
            </a:r>
            <a:br>
              <a:rPr lang="no"/>
            </a:br>
            <a:r>
              <a:rPr lang="no" sz="1200"/>
              <a:t>Code above </a:t>
            </a:r>
            <a:r>
              <a:rPr lang="no" sz="1200">
                <a:solidFill>
                  <a:srgbClr val="FF0000"/>
                </a:solidFill>
              </a:rPr>
              <a:t>issued</a:t>
            </a:r>
            <a:r>
              <a:rPr lang="no" sz="1200"/>
              <a:t> before code below</a:t>
            </a:r>
            <a:br>
              <a:rPr lang="no" sz="1200"/>
            </a:br>
            <a:r>
              <a:rPr lang="no" sz="1200"/>
              <a:t>Not an instruction, just a compiler directive.</a:t>
            </a:r>
            <a:br>
              <a:rPr lang="no" sz="1200"/>
            </a:br>
            <a:r>
              <a:rPr lang="no" sz="1200"/>
              <a:t>Volatile gives you this as well</a:t>
            </a:r>
            <a:br>
              <a:rPr lang="no"/>
            </a:br>
            <a:br>
              <a:rPr lang="no"/>
            </a:br>
            <a:r>
              <a:rPr lang="no" sz="1800">
                <a:latin typeface="Courier New"/>
                <a:ea typeface="Courier New"/>
                <a:cs typeface="Courier New"/>
                <a:sym typeface="Courier New"/>
              </a:rPr>
              <a:t>mb()</a:t>
            </a:r>
            <a:r>
              <a:rPr lang="no" sz="1800"/>
              <a:t> - memory barrier</a:t>
            </a:r>
            <a:br>
              <a:rPr lang="no"/>
            </a:br>
            <a:r>
              <a:rPr lang="no" sz="1200"/>
              <a:t>memory operations above </a:t>
            </a:r>
            <a:r>
              <a:rPr lang="no" sz="1200">
                <a:solidFill>
                  <a:srgbClr val="FF0000"/>
                </a:solidFill>
              </a:rPr>
              <a:t>complete</a:t>
            </a:r>
            <a:r>
              <a:rPr lang="no" sz="1200"/>
              <a:t> </a:t>
            </a:r>
            <a:br>
              <a:rPr lang="no" sz="1200"/>
            </a:br>
            <a:r>
              <a:rPr lang="no" sz="1200"/>
              <a:t>before operations below are </a:t>
            </a:r>
            <a:r>
              <a:rPr lang="no" sz="1200">
                <a:solidFill>
                  <a:srgbClr val="FF0000"/>
                </a:solidFill>
              </a:rPr>
              <a:t>issued</a:t>
            </a:r>
            <a:br>
              <a:rPr lang="no"/>
            </a:br>
            <a:br>
              <a:rPr lang="no"/>
            </a:br>
            <a:r>
              <a:rPr lang="no" sz="1800">
                <a:latin typeface="Courier New"/>
                <a:ea typeface="Courier New"/>
                <a:cs typeface="Courier New"/>
                <a:sym typeface="Courier New"/>
              </a:rPr>
              <a:t>rmb()</a:t>
            </a:r>
            <a:r>
              <a:rPr lang="no" sz="1800"/>
              <a:t> - read memory barrier</a:t>
            </a:r>
            <a:br>
              <a:rPr lang="no"/>
            </a:br>
            <a:r>
              <a:rPr lang="no" sz="1200"/>
              <a:t>As above, reads only</a:t>
            </a:r>
            <a:br>
              <a:rPr lang="no"/>
            </a:br>
            <a:br>
              <a:rPr lang="no"/>
            </a:br>
            <a:r>
              <a:rPr lang="no" sz="1800">
                <a:latin typeface="Courier New"/>
                <a:ea typeface="Courier New"/>
                <a:cs typeface="Courier New"/>
                <a:sym typeface="Courier New"/>
              </a:rPr>
              <a:t>wmb()</a:t>
            </a:r>
            <a:r>
              <a:rPr lang="no" sz="1800"/>
              <a:t> - write memory barrier</a:t>
            </a:r>
            <a:br>
              <a:rPr lang="no"/>
            </a:br>
            <a:r>
              <a:rPr lang="no" sz="1200"/>
              <a:t>As above, writes only</a:t>
            </a:r>
            <a:endParaRPr sz="12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Thinking in C</a:t>
            </a:r>
            <a:endParaRPr/>
          </a:p>
        </p:txBody>
      </p:sp>
      <p:sp>
        <p:nvSpPr>
          <p:cNvPr id="467" name="Google Shape;467;p6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2" name="Google Shape;472;p66"/>
          <p:cNvGrpSpPr/>
          <p:nvPr/>
        </p:nvGrpSpPr>
        <p:grpSpPr>
          <a:xfrm rot="5400000">
            <a:off x="7037963" y="2571138"/>
            <a:ext cx="926100" cy="1963200"/>
            <a:chOff x="926225" y="2601300"/>
            <a:chExt cx="926100" cy="1963200"/>
          </a:xfrm>
        </p:grpSpPr>
        <p:sp>
          <p:nvSpPr>
            <p:cNvPr id="473" name="Google Shape;473;p66"/>
            <p:cNvSpPr/>
            <p:nvPr/>
          </p:nvSpPr>
          <p:spPr>
            <a:xfrm>
              <a:off x="926225" y="2601300"/>
              <a:ext cx="926100" cy="1963200"/>
            </a:xfrm>
            <a:prstGeom prst="flowChartAlternateProcess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66"/>
            <p:cNvSpPr/>
            <p:nvPr/>
          </p:nvSpPr>
          <p:spPr>
            <a:xfrm>
              <a:off x="987982" y="2680150"/>
              <a:ext cx="805500" cy="1566600"/>
            </a:xfrm>
            <a:prstGeom prst="roundRect">
              <a:avLst>
                <a:gd fmla="val 16667" name="adj"/>
              </a:avLst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66"/>
            <p:cNvSpPr/>
            <p:nvPr/>
          </p:nvSpPr>
          <p:spPr>
            <a:xfrm>
              <a:off x="1320357" y="4345375"/>
              <a:ext cx="157800" cy="147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66"/>
            <p:cNvSpPr/>
            <p:nvPr/>
          </p:nvSpPr>
          <p:spPr>
            <a:xfrm>
              <a:off x="968264" y="4118085"/>
              <a:ext cx="157800" cy="147900"/>
            </a:xfrm>
            <a:prstGeom prst="ellipse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66"/>
          <p:cNvGrpSpPr/>
          <p:nvPr/>
        </p:nvGrpSpPr>
        <p:grpSpPr>
          <a:xfrm rot="-5400000">
            <a:off x="4548638" y="2571138"/>
            <a:ext cx="926100" cy="1963200"/>
            <a:chOff x="926225" y="2601300"/>
            <a:chExt cx="926100" cy="1963200"/>
          </a:xfrm>
        </p:grpSpPr>
        <p:sp>
          <p:nvSpPr>
            <p:cNvPr id="478" name="Google Shape;478;p66"/>
            <p:cNvSpPr/>
            <p:nvPr/>
          </p:nvSpPr>
          <p:spPr>
            <a:xfrm>
              <a:off x="926225" y="2601300"/>
              <a:ext cx="926100" cy="1963200"/>
            </a:xfrm>
            <a:prstGeom prst="flowChartAlternateProcess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66"/>
            <p:cNvSpPr/>
            <p:nvPr/>
          </p:nvSpPr>
          <p:spPr>
            <a:xfrm>
              <a:off x="987982" y="2680150"/>
              <a:ext cx="805500" cy="1566600"/>
            </a:xfrm>
            <a:prstGeom prst="roundRect">
              <a:avLst>
                <a:gd fmla="val 16667" name="adj"/>
              </a:avLst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66"/>
            <p:cNvSpPr/>
            <p:nvPr/>
          </p:nvSpPr>
          <p:spPr>
            <a:xfrm>
              <a:off x="1320357" y="4345375"/>
              <a:ext cx="157800" cy="147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66"/>
            <p:cNvSpPr/>
            <p:nvPr/>
          </p:nvSpPr>
          <p:spPr>
            <a:xfrm>
              <a:off x="1677730" y="2648293"/>
              <a:ext cx="157800" cy="147900"/>
            </a:xfrm>
            <a:prstGeom prst="ellipse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66"/>
          <p:cNvGrpSpPr/>
          <p:nvPr/>
        </p:nvGrpSpPr>
        <p:grpSpPr>
          <a:xfrm rot="10800000">
            <a:off x="2608100" y="2571138"/>
            <a:ext cx="926100" cy="1963200"/>
            <a:chOff x="926225" y="2601300"/>
            <a:chExt cx="926100" cy="1963200"/>
          </a:xfrm>
        </p:grpSpPr>
        <p:sp>
          <p:nvSpPr>
            <p:cNvPr id="483" name="Google Shape;483;p66"/>
            <p:cNvSpPr/>
            <p:nvPr/>
          </p:nvSpPr>
          <p:spPr>
            <a:xfrm>
              <a:off x="926225" y="2601300"/>
              <a:ext cx="926100" cy="1963200"/>
            </a:xfrm>
            <a:prstGeom prst="flowChartAlternateProcess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66"/>
            <p:cNvSpPr/>
            <p:nvPr/>
          </p:nvSpPr>
          <p:spPr>
            <a:xfrm>
              <a:off x="987982" y="2680150"/>
              <a:ext cx="805500" cy="1566600"/>
            </a:xfrm>
            <a:prstGeom prst="roundRect">
              <a:avLst>
                <a:gd fmla="val 16667" name="adj"/>
              </a:avLst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66"/>
            <p:cNvSpPr/>
            <p:nvPr/>
          </p:nvSpPr>
          <p:spPr>
            <a:xfrm>
              <a:off x="1320357" y="4345375"/>
              <a:ext cx="157800" cy="147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66"/>
            <p:cNvSpPr/>
            <p:nvPr/>
          </p:nvSpPr>
          <p:spPr>
            <a:xfrm>
              <a:off x="1675078" y="4138447"/>
              <a:ext cx="157800" cy="147900"/>
            </a:xfrm>
            <a:prstGeom prst="ellipse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" name="Google Shape;487;p66"/>
          <p:cNvGrpSpPr/>
          <p:nvPr/>
        </p:nvGrpSpPr>
        <p:grpSpPr>
          <a:xfrm>
            <a:off x="926225" y="2601300"/>
            <a:ext cx="926100" cy="1963200"/>
            <a:chOff x="926225" y="2601300"/>
            <a:chExt cx="926100" cy="1963200"/>
          </a:xfrm>
        </p:grpSpPr>
        <p:sp>
          <p:nvSpPr>
            <p:cNvPr id="488" name="Google Shape;488;p66"/>
            <p:cNvSpPr/>
            <p:nvPr/>
          </p:nvSpPr>
          <p:spPr>
            <a:xfrm>
              <a:off x="926225" y="2601300"/>
              <a:ext cx="926100" cy="1963200"/>
            </a:xfrm>
            <a:prstGeom prst="flowChartAlternateProcess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66"/>
            <p:cNvSpPr/>
            <p:nvPr/>
          </p:nvSpPr>
          <p:spPr>
            <a:xfrm>
              <a:off x="987982" y="2680150"/>
              <a:ext cx="805500" cy="1566600"/>
            </a:xfrm>
            <a:prstGeom prst="roundRect">
              <a:avLst>
                <a:gd fmla="val 16667" name="adj"/>
              </a:avLst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66"/>
            <p:cNvSpPr/>
            <p:nvPr/>
          </p:nvSpPr>
          <p:spPr>
            <a:xfrm>
              <a:off x="1320357" y="4345375"/>
              <a:ext cx="157800" cy="147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66"/>
            <p:cNvSpPr/>
            <p:nvPr/>
          </p:nvSpPr>
          <p:spPr>
            <a:xfrm>
              <a:off x="968264" y="2640725"/>
              <a:ext cx="157800" cy="147900"/>
            </a:xfrm>
            <a:prstGeom prst="ellipse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2" name="Google Shape;492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Scenario: Phone display orientation</a:t>
            </a:r>
            <a:endParaRPr/>
          </a:p>
        </p:txBody>
      </p:sp>
      <p:sp>
        <p:nvSpPr>
          <p:cNvPr id="493" name="Google Shape;493;p66"/>
          <p:cNvSpPr txBox="1"/>
          <p:nvPr>
            <p:ph idx="1" type="body"/>
          </p:nvPr>
        </p:nvSpPr>
        <p:spPr>
          <a:xfrm>
            <a:off x="311700" y="1152475"/>
            <a:ext cx="7763400" cy="13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 sz="1800"/>
              <a:t>There are four ways (states) to orient a phone display. </a:t>
            </a:r>
            <a:br>
              <a:rPr lang="no" sz="1800"/>
            </a:br>
            <a:endParaRPr sz="1800"/>
          </a:p>
        </p:txBody>
      </p:sp>
      <p:sp>
        <p:nvSpPr>
          <p:cNvPr id="494" name="Google Shape;494;p66"/>
          <p:cNvSpPr txBox="1"/>
          <p:nvPr/>
        </p:nvSpPr>
        <p:spPr>
          <a:xfrm>
            <a:off x="757763" y="4714875"/>
            <a:ext cx="12510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Portrait</a:t>
            </a:r>
            <a:endParaRPr/>
          </a:p>
        </p:txBody>
      </p:sp>
      <p:sp>
        <p:nvSpPr>
          <p:cNvPr id="495" name="Google Shape;495;p66"/>
          <p:cNvSpPr txBox="1"/>
          <p:nvPr/>
        </p:nvSpPr>
        <p:spPr>
          <a:xfrm>
            <a:off x="2446000" y="4714875"/>
            <a:ext cx="12510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Upside Down</a:t>
            </a:r>
            <a:endParaRPr/>
          </a:p>
        </p:txBody>
      </p:sp>
      <p:sp>
        <p:nvSpPr>
          <p:cNvPr id="496" name="Google Shape;496;p66"/>
          <p:cNvSpPr txBox="1"/>
          <p:nvPr/>
        </p:nvSpPr>
        <p:spPr>
          <a:xfrm>
            <a:off x="4281025" y="4714875"/>
            <a:ext cx="14613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Landscape Left</a:t>
            </a:r>
            <a:endParaRPr/>
          </a:p>
        </p:txBody>
      </p:sp>
      <p:sp>
        <p:nvSpPr>
          <p:cNvPr id="497" name="Google Shape;497;p66"/>
          <p:cNvSpPr txBox="1"/>
          <p:nvPr/>
        </p:nvSpPr>
        <p:spPr>
          <a:xfrm>
            <a:off x="6714101" y="4714875"/>
            <a:ext cx="15738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Landscape Right</a:t>
            </a:r>
            <a:endParaRPr/>
          </a:p>
        </p:txBody>
      </p:sp>
      <p:sp>
        <p:nvSpPr>
          <p:cNvPr id="498" name="Google Shape;498;p66"/>
          <p:cNvSpPr txBox="1"/>
          <p:nvPr/>
        </p:nvSpPr>
        <p:spPr>
          <a:xfrm>
            <a:off x="926225" y="2680200"/>
            <a:ext cx="926100" cy="156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12:08</a:t>
            </a:r>
            <a:endParaRPr/>
          </a:p>
        </p:txBody>
      </p:sp>
      <p:sp>
        <p:nvSpPr>
          <p:cNvPr id="499" name="Google Shape;499;p66"/>
          <p:cNvSpPr txBox="1"/>
          <p:nvPr/>
        </p:nvSpPr>
        <p:spPr>
          <a:xfrm>
            <a:off x="2608450" y="2884800"/>
            <a:ext cx="926100" cy="156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12:08</a:t>
            </a:r>
            <a:endParaRPr/>
          </a:p>
        </p:txBody>
      </p:sp>
      <p:sp>
        <p:nvSpPr>
          <p:cNvPr id="500" name="Google Shape;500;p66"/>
          <p:cNvSpPr txBox="1"/>
          <p:nvPr/>
        </p:nvSpPr>
        <p:spPr>
          <a:xfrm>
            <a:off x="4108950" y="3146775"/>
            <a:ext cx="15738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12:08</a:t>
            </a:r>
            <a:endParaRPr/>
          </a:p>
        </p:txBody>
      </p:sp>
      <p:sp>
        <p:nvSpPr>
          <p:cNvPr id="501" name="Google Shape;501;p66"/>
          <p:cNvSpPr txBox="1"/>
          <p:nvPr/>
        </p:nvSpPr>
        <p:spPr>
          <a:xfrm>
            <a:off x="6836025" y="3146775"/>
            <a:ext cx="15738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12:08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67"/>
          <p:cNvGrpSpPr/>
          <p:nvPr/>
        </p:nvGrpSpPr>
        <p:grpSpPr>
          <a:xfrm>
            <a:off x="7037963" y="2571138"/>
            <a:ext cx="926100" cy="1963200"/>
            <a:chOff x="926225" y="2601300"/>
            <a:chExt cx="926100" cy="1963200"/>
          </a:xfrm>
        </p:grpSpPr>
        <p:sp>
          <p:nvSpPr>
            <p:cNvPr id="507" name="Google Shape;507;p67"/>
            <p:cNvSpPr/>
            <p:nvPr/>
          </p:nvSpPr>
          <p:spPr>
            <a:xfrm>
              <a:off x="926225" y="2601300"/>
              <a:ext cx="926100" cy="1963200"/>
            </a:xfrm>
            <a:prstGeom prst="flowChartAlternateProcess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67"/>
            <p:cNvSpPr/>
            <p:nvPr/>
          </p:nvSpPr>
          <p:spPr>
            <a:xfrm>
              <a:off x="987982" y="2680150"/>
              <a:ext cx="805500" cy="1566600"/>
            </a:xfrm>
            <a:prstGeom prst="roundRect">
              <a:avLst>
                <a:gd fmla="val 16667" name="adj"/>
              </a:avLst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67"/>
            <p:cNvSpPr/>
            <p:nvPr/>
          </p:nvSpPr>
          <p:spPr>
            <a:xfrm>
              <a:off x="1320357" y="4345375"/>
              <a:ext cx="157800" cy="147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67"/>
            <p:cNvSpPr/>
            <p:nvPr/>
          </p:nvSpPr>
          <p:spPr>
            <a:xfrm>
              <a:off x="968264" y="4118085"/>
              <a:ext cx="157800" cy="147900"/>
            </a:xfrm>
            <a:prstGeom prst="ellipse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" name="Google Shape;511;p67"/>
          <p:cNvGrpSpPr/>
          <p:nvPr/>
        </p:nvGrpSpPr>
        <p:grpSpPr>
          <a:xfrm>
            <a:off x="4548638" y="2571138"/>
            <a:ext cx="926100" cy="1963200"/>
            <a:chOff x="926225" y="2601300"/>
            <a:chExt cx="926100" cy="1963200"/>
          </a:xfrm>
        </p:grpSpPr>
        <p:sp>
          <p:nvSpPr>
            <p:cNvPr id="512" name="Google Shape;512;p67"/>
            <p:cNvSpPr/>
            <p:nvPr/>
          </p:nvSpPr>
          <p:spPr>
            <a:xfrm>
              <a:off x="926225" y="2601300"/>
              <a:ext cx="926100" cy="1963200"/>
            </a:xfrm>
            <a:prstGeom prst="flowChartAlternateProcess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67"/>
            <p:cNvSpPr/>
            <p:nvPr/>
          </p:nvSpPr>
          <p:spPr>
            <a:xfrm>
              <a:off x="987982" y="2680150"/>
              <a:ext cx="805500" cy="1566600"/>
            </a:xfrm>
            <a:prstGeom prst="roundRect">
              <a:avLst>
                <a:gd fmla="val 16667" name="adj"/>
              </a:avLst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67"/>
            <p:cNvSpPr/>
            <p:nvPr/>
          </p:nvSpPr>
          <p:spPr>
            <a:xfrm>
              <a:off x="1320357" y="4345375"/>
              <a:ext cx="157800" cy="147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67"/>
            <p:cNvSpPr/>
            <p:nvPr/>
          </p:nvSpPr>
          <p:spPr>
            <a:xfrm>
              <a:off x="1677730" y="2648293"/>
              <a:ext cx="157800" cy="147900"/>
            </a:xfrm>
            <a:prstGeom prst="ellipse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" name="Google Shape;516;p67"/>
          <p:cNvGrpSpPr/>
          <p:nvPr/>
        </p:nvGrpSpPr>
        <p:grpSpPr>
          <a:xfrm>
            <a:off x="2608450" y="2571138"/>
            <a:ext cx="926100" cy="1963200"/>
            <a:chOff x="926225" y="2601300"/>
            <a:chExt cx="926100" cy="1963200"/>
          </a:xfrm>
        </p:grpSpPr>
        <p:sp>
          <p:nvSpPr>
            <p:cNvPr id="517" name="Google Shape;517;p67"/>
            <p:cNvSpPr/>
            <p:nvPr/>
          </p:nvSpPr>
          <p:spPr>
            <a:xfrm>
              <a:off x="926225" y="2601300"/>
              <a:ext cx="926100" cy="1963200"/>
            </a:xfrm>
            <a:prstGeom prst="flowChartAlternateProcess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67"/>
            <p:cNvSpPr/>
            <p:nvPr/>
          </p:nvSpPr>
          <p:spPr>
            <a:xfrm>
              <a:off x="987982" y="2680150"/>
              <a:ext cx="805500" cy="1566600"/>
            </a:xfrm>
            <a:prstGeom prst="roundRect">
              <a:avLst>
                <a:gd fmla="val 16667" name="adj"/>
              </a:avLst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67"/>
            <p:cNvSpPr/>
            <p:nvPr/>
          </p:nvSpPr>
          <p:spPr>
            <a:xfrm>
              <a:off x="1320357" y="4345375"/>
              <a:ext cx="157800" cy="147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67"/>
            <p:cNvSpPr/>
            <p:nvPr/>
          </p:nvSpPr>
          <p:spPr>
            <a:xfrm>
              <a:off x="1675078" y="4138447"/>
              <a:ext cx="157800" cy="147900"/>
            </a:xfrm>
            <a:prstGeom prst="ellipse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" name="Google Shape;521;p67"/>
          <p:cNvGrpSpPr/>
          <p:nvPr/>
        </p:nvGrpSpPr>
        <p:grpSpPr>
          <a:xfrm>
            <a:off x="926225" y="2601300"/>
            <a:ext cx="926100" cy="1963200"/>
            <a:chOff x="926225" y="2601300"/>
            <a:chExt cx="926100" cy="1963200"/>
          </a:xfrm>
        </p:grpSpPr>
        <p:sp>
          <p:nvSpPr>
            <p:cNvPr id="522" name="Google Shape;522;p67"/>
            <p:cNvSpPr/>
            <p:nvPr/>
          </p:nvSpPr>
          <p:spPr>
            <a:xfrm>
              <a:off x="926225" y="2601300"/>
              <a:ext cx="926100" cy="1963200"/>
            </a:xfrm>
            <a:prstGeom prst="flowChartAlternateProcess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67"/>
            <p:cNvSpPr/>
            <p:nvPr/>
          </p:nvSpPr>
          <p:spPr>
            <a:xfrm>
              <a:off x="987982" y="2680150"/>
              <a:ext cx="805500" cy="1566600"/>
            </a:xfrm>
            <a:prstGeom prst="roundRect">
              <a:avLst>
                <a:gd fmla="val 16667" name="adj"/>
              </a:avLst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67"/>
            <p:cNvSpPr/>
            <p:nvPr/>
          </p:nvSpPr>
          <p:spPr>
            <a:xfrm>
              <a:off x="1320357" y="4345375"/>
              <a:ext cx="157800" cy="147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67"/>
            <p:cNvSpPr/>
            <p:nvPr/>
          </p:nvSpPr>
          <p:spPr>
            <a:xfrm>
              <a:off x="968264" y="2640725"/>
              <a:ext cx="157800" cy="147900"/>
            </a:xfrm>
            <a:prstGeom prst="ellipse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6" name="Google Shape;526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Scenario: Phone display orientation</a:t>
            </a:r>
            <a:endParaRPr/>
          </a:p>
        </p:txBody>
      </p:sp>
      <p:sp>
        <p:nvSpPr>
          <p:cNvPr id="527" name="Google Shape;527;p67"/>
          <p:cNvSpPr txBox="1"/>
          <p:nvPr>
            <p:ph idx="1" type="body"/>
          </p:nvPr>
        </p:nvSpPr>
        <p:spPr>
          <a:xfrm>
            <a:off x="311700" y="1152475"/>
            <a:ext cx="7763400" cy="13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 sz="1800"/>
              <a:t>Your phone sees that feature like this</a:t>
            </a:r>
            <a:br>
              <a:rPr lang="no" sz="1800"/>
            </a:br>
            <a:endParaRPr/>
          </a:p>
        </p:txBody>
      </p:sp>
      <p:sp>
        <p:nvSpPr>
          <p:cNvPr id="528" name="Google Shape;528;p67"/>
          <p:cNvSpPr txBox="1"/>
          <p:nvPr/>
        </p:nvSpPr>
        <p:spPr>
          <a:xfrm>
            <a:off x="757763" y="4714875"/>
            <a:ext cx="12510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Portrait</a:t>
            </a:r>
            <a:endParaRPr/>
          </a:p>
        </p:txBody>
      </p:sp>
      <p:sp>
        <p:nvSpPr>
          <p:cNvPr id="529" name="Google Shape;529;p67"/>
          <p:cNvSpPr txBox="1"/>
          <p:nvPr/>
        </p:nvSpPr>
        <p:spPr>
          <a:xfrm>
            <a:off x="2446000" y="4714875"/>
            <a:ext cx="12510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Upside Down</a:t>
            </a:r>
            <a:endParaRPr/>
          </a:p>
        </p:txBody>
      </p:sp>
      <p:sp>
        <p:nvSpPr>
          <p:cNvPr id="530" name="Google Shape;530;p67"/>
          <p:cNvSpPr txBox="1"/>
          <p:nvPr/>
        </p:nvSpPr>
        <p:spPr>
          <a:xfrm>
            <a:off x="4281025" y="4714875"/>
            <a:ext cx="14613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Landscape Left</a:t>
            </a:r>
            <a:endParaRPr/>
          </a:p>
        </p:txBody>
      </p:sp>
      <p:sp>
        <p:nvSpPr>
          <p:cNvPr id="531" name="Google Shape;531;p67"/>
          <p:cNvSpPr txBox="1"/>
          <p:nvPr/>
        </p:nvSpPr>
        <p:spPr>
          <a:xfrm>
            <a:off x="6714101" y="4714875"/>
            <a:ext cx="15738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Landscape Right</a:t>
            </a:r>
            <a:endParaRPr/>
          </a:p>
        </p:txBody>
      </p:sp>
      <p:sp>
        <p:nvSpPr>
          <p:cNvPr id="532" name="Google Shape;532;p67"/>
          <p:cNvSpPr txBox="1"/>
          <p:nvPr/>
        </p:nvSpPr>
        <p:spPr>
          <a:xfrm>
            <a:off x="926225" y="2680200"/>
            <a:ext cx="926100" cy="156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12:08</a:t>
            </a:r>
            <a:endParaRPr/>
          </a:p>
        </p:txBody>
      </p:sp>
      <p:sp>
        <p:nvSpPr>
          <p:cNvPr id="533" name="Google Shape;533;p67"/>
          <p:cNvSpPr txBox="1"/>
          <p:nvPr/>
        </p:nvSpPr>
        <p:spPr>
          <a:xfrm rot="10800000">
            <a:off x="2608100" y="2652575"/>
            <a:ext cx="926100" cy="156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12:08</a:t>
            </a:r>
            <a:endParaRPr/>
          </a:p>
        </p:txBody>
      </p:sp>
      <p:sp>
        <p:nvSpPr>
          <p:cNvPr id="534" name="Google Shape;534;p67"/>
          <p:cNvSpPr txBox="1"/>
          <p:nvPr/>
        </p:nvSpPr>
        <p:spPr>
          <a:xfrm rot="5400000">
            <a:off x="4226350" y="3032500"/>
            <a:ext cx="15738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12:08</a:t>
            </a:r>
            <a:endParaRPr/>
          </a:p>
        </p:txBody>
      </p:sp>
      <p:sp>
        <p:nvSpPr>
          <p:cNvPr id="535" name="Google Shape;535;p67"/>
          <p:cNvSpPr txBox="1"/>
          <p:nvPr/>
        </p:nvSpPr>
        <p:spPr>
          <a:xfrm rot="-5400000">
            <a:off x="6712550" y="3026425"/>
            <a:ext cx="15738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12:08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68"/>
          <p:cNvGrpSpPr/>
          <p:nvPr/>
        </p:nvGrpSpPr>
        <p:grpSpPr>
          <a:xfrm>
            <a:off x="7037963" y="2571138"/>
            <a:ext cx="926100" cy="1963200"/>
            <a:chOff x="926225" y="2601300"/>
            <a:chExt cx="926100" cy="1963200"/>
          </a:xfrm>
        </p:grpSpPr>
        <p:sp>
          <p:nvSpPr>
            <p:cNvPr id="541" name="Google Shape;541;p68"/>
            <p:cNvSpPr/>
            <p:nvPr/>
          </p:nvSpPr>
          <p:spPr>
            <a:xfrm>
              <a:off x="926225" y="2601300"/>
              <a:ext cx="926100" cy="1963200"/>
            </a:xfrm>
            <a:prstGeom prst="flowChartAlternateProcess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68"/>
            <p:cNvSpPr/>
            <p:nvPr/>
          </p:nvSpPr>
          <p:spPr>
            <a:xfrm>
              <a:off x="987982" y="2680150"/>
              <a:ext cx="805500" cy="1566600"/>
            </a:xfrm>
            <a:prstGeom prst="roundRect">
              <a:avLst>
                <a:gd fmla="val 16667" name="adj"/>
              </a:avLst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68"/>
            <p:cNvSpPr/>
            <p:nvPr/>
          </p:nvSpPr>
          <p:spPr>
            <a:xfrm>
              <a:off x="1320357" y="4345375"/>
              <a:ext cx="157800" cy="147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68"/>
            <p:cNvSpPr/>
            <p:nvPr/>
          </p:nvSpPr>
          <p:spPr>
            <a:xfrm>
              <a:off x="968264" y="4118085"/>
              <a:ext cx="157800" cy="147900"/>
            </a:xfrm>
            <a:prstGeom prst="ellipse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5" name="Google Shape;545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Scenario: Phone display orientation</a:t>
            </a:r>
            <a:endParaRPr/>
          </a:p>
        </p:txBody>
      </p:sp>
      <p:sp>
        <p:nvSpPr>
          <p:cNvPr id="546" name="Google Shape;546;p68"/>
          <p:cNvSpPr txBox="1"/>
          <p:nvPr/>
        </p:nvSpPr>
        <p:spPr>
          <a:xfrm>
            <a:off x="6714101" y="4714875"/>
            <a:ext cx="15738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Landscape Right</a:t>
            </a:r>
            <a:endParaRPr/>
          </a:p>
        </p:txBody>
      </p:sp>
      <p:sp>
        <p:nvSpPr>
          <p:cNvPr id="547" name="Google Shape;547;p68"/>
          <p:cNvSpPr txBox="1"/>
          <p:nvPr/>
        </p:nvSpPr>
        <p:spPr>
          <a:xfrm rot="-5400000">
            <a:off x="6712550" y="3026425"/>
            <a:ext cx="15738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12:08</a:t>
            </a:r>
            <a:endParaRPr/>
          </a:p>
        </p:txBody>
      </p:sp>
      <p:sp>
        <p:nvSpPr>
          <p:cNvPr id="548" name="Google Shape;548;p68"/>
          <p:cNvSpPr txBox="1"/>
          <p:nvPr>
            <p:ph idx="1" type="body"/>
          </p:nvPr>
        </p:nvSpPr>
        <p:spPr>
          <a:xfrm>
            <a:off x="311700" y="1152475"/>
            <a:ext cx="7763400" cy="13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 sz="1800"/>
              <a:t>I would like a function that tells me </a:t>
            </a:r>
            <a:br>
              <a:rPr lang="no" sz="1800"/>
            </a:br>
            <a:r>
              <a:rPr lang="no" sz="1800"/>
              <a:t>	→ where is the new origin (red dot) in portrait coords?</a:t>
            </a:r>
            <a:br>
              <a:rPr lang="no" sz="1800"/>
            </a:br>
            <a:r>
              <a:rPr lang="no" sz="1800"/>
              <a:t> 	→ what are the dimensions in transformed coords? </a:t>
            </a:r>
            <a:endParaRPr sz="1800"/>
          </a:p>
        </p:txBody>
      </p:sp>
      <p:sp>
        <p:nvSpPr>
          <p:cNvPr id="549" name="Google Shape;549;p68"/>
          <p:cNvSpPr txBox="1"/>
          <p:nvPr/>
        </p:nvSpPr>
        <p:spPr>
          <a:xfrm>
            <a:off x="1897600" y="2813100"/>
            <a:ext cx="4327800" cy="18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function input: </a:t>
            </a:r>
            <a:br>
              <a:rPr lang="no"/>
            </a:br>
            <a:r>
              <a:rPr lang="no"/>
              <a:t> - 1920x1080</a:t>
            </a:r>
            <a:br>
              <a:rPr lang="no"/>
            </a:br>
            <a:r>
              <a:rPr lang="no"/>
              <a:t> - “Landscape Right”</a:t>
            </a:r>
            <a:br>
              <a:rPr lang="no"/>
            </a:br>
            <a:br>
              <a:rPr lang="no"/>
            </a:br>
            <a:r>
              <a:rPr lang="no"/>
              <a:t>function output:</a:t>
            </a:r>
            <a:br>
              <a:rPr lang="no"/>
            </a:br>
            <a:r>
              <a:rPr lang="no"/>
              <a:t> - origin: &lt;0,1079&gt;</a:t>
            </a:r>
            <a:br>
              <a:rPr lang="no"/>
            </a:br>
            <a:r>
              <a:rPr lang="no"/>
              <a:t> - dimensions: &lt;1080,1920&gt;</a:t>
            </a:r>
            <a:endParaRPr/>
          </a:p>
        </p:txBody>
      </p:sp>
      <p:sp>
        <p:nvSpPr>
          <p:cNvPr id="550" name="Google Shape;550;p68"/>
          <p:cNvSpPr txBox="1"/>
          <p:nvPr/>
        </p:nvSpPr>
        <p:spPr>
          <a:xfrm>
            <a:off x="233050" y="4760650"/>
            <a:ext cx="3703800" cy="2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Strings suck… 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Enum is the simple answer</a:t>
            </a:r>
            <a:endParaRPr/>
          </a:p>
        </p:txBody>
      </p:sp>
      <p:sp>
        <p:nvSpPr>
          <p:cNvPr id="556" name="Google Shape;556;p69"/>
          <p:cNvSpPr txBox="1"/>
          <p:nvPr>
            <p:ph idx="1" type="body"/>
          </p:nvPr>
        </p:nvSpPr>
        <p:spPr>
          <a:xfrm>
            <a:off x="311700" y="1152475"/>
            <a:ext cx="497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 sz="1800"/>
              <a:t>It’s the obvious way to do it… </a:t>
            </a:r>
            <a:br>
              <a:rPr lang="no" sz="1800"/>
            </a:br>
            <a:br>
              <a:rPr lang="no" sz="1800"/>
            </a:br>
            <a:br>
              <a:rPr lang="no" sz="1800"/>
            </a:br>
            <a:br>
              <a:rPr lang="no" sz="1800"/>
            </a:br>
            <a:br>
              <a:rPr lang="no" sz="1800"/>
            </a:br>
            <a:br>
              <a:rPr lang="no" sz="1800"/>
            </a:br>
            <a:br>
              <a:rPr lang="no" sz="1800"/>
            </a:br>
            <a:r>
              <a:rPr lang="no" sz="1800"/>
              <a:t>… but it has </a:t>
            </a:r>
            <a:r>
              <a:rPr lang="no" sz="1800"/>
              <a:t>a</a:t>
            </a:r>
            <a:r>
              <a:rPr lang="no" sz="1800"/>
              <a:t> problem: code duplication.</a:t>
            </a:r>
            <a:endParaRPr sz="1800"/>
          </a:p>
        </p:txBody>
      </p:sp>
      <p:sp>
        <p:nvSpPr>
          <p:cNvPr id="557" name="Google Shape;557;p6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enum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 orientation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{ 		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PORTRAIT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UPSIDE_DOWN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LANDSCAPE_LEFT</a:t>
            </a: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,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LANDSCAPE_RIGHT</a:t>
            </a:r>
            <a:br>
              <a:rPr lang="no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Enum function example</a:t>
            </a:r>
            <a:endParaRPr/>
          </a:p>
        </p:txBody>
      </p:sp>
      <p:sp>
        <p:nvSpPr>
          <p:cNvPr id="563" name="Google Shape;563;p7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get_rotation_info(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enum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orientation orientation,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in_w,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in_h,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info *out)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(orientation)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ENUM_PORTRAIT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ENUM_UPSIDE_DOWN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in_w-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in_h-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64" name="Google Shape;564;p70"/>
          <p:cNvSpPr txBox="1"/>
          <p:nvPr>
            <p:ph idx="2" type="body"/>
          </p:nvPr>
        </p:nvSpPr>
        <p:spPr>
          <a:xfrm>
            <a:off x="4254075" y="1152475"/>
            <a:ext cx="457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ENUM_LANDSCAPE_LEFT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in_w-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ENUM_LANDSCAPE_RIGHT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in_h-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565" name="Google Shape;565;p70"/>
          <p:cNvSpPr/>
          <p:nvPr/>
        </p:nvSpPr>
        <p:spPr>
          <a:xfrm>
            <a:off x="1090325" y="1487442"/>
            <a:ext cx="4005625" cy="3463075"/>
          </a:xfrm>
          <a:custGeom>
            <a:rect b="b" l="l" r="r" t="t"/>
            <a:pathLst>
              <a:path extrusionOk="0" h="138523" w="160225">
                <a:moveTo>
                  <a:pt x="0" y="123783"/>
                </a:moveTo>
                <a:cubicBezTo>
                  <a:pt x="2899" y="125567"/>
                  <a:pt x="-891" y="133906"/>
                  <a:pt x="17392" y="134486"/>
                </a:cubicBezTo>
                <a:cubicBezTo>
                  <a:pt x="35676" y="135066"/>
                  <a:pt x="91328" y="146839"/>
                  <a:pt x="109701" y="127262"/>
                </a:cubicBezTo>
                <a:cubicBezTo>
                  <a:pt x="128074" y="107685"/>
                  <a:pt x="119780" y="37984"/>
                  <a:pt x="127628" y="17025"/>
                </a:cubicBezTo>
                <a:cubicBezTo>
                  <a:pt x="135477" y="-3934"/>
                  <a:pt x="151396" y="-455"/>
                  <a:pt x="156792" y="1507"/>
                </a:cubicBezTo>
                <a:cubicBezTo>
                  <a:pt x="162188" y="3469"/>
                  <a:pt x="159468" y="24250"/>
                  <a:pt x="160003" y="28798"/>
                </a:cubicBezTo>
              </a:path>
            </a:pathLst>
          </a:cu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stealth"/>
          </a:ln>
        </p:spPr>
      </p:sp>
      <p:grpSp>
        <p:nvGrpSpPr>
          <p:cNvPr id="566" name="Google Shape;566;p70"/>
          <p:cNvGrpSpPr/>
          <p:nvPr/>
        </p:nvGrpSpPr>
        <p:grpSpPr>
          <a:xfrm>
            <a:off x="5703307" y="315486"/>
            <a:ext cx="3390091" cy="1029030"/>
            <a:chOff x="5703307" y="315486"/>
            <a:chExt cx="3390091" cy="1029030"/>
          </a:xfrm>
        </p:grpSpPr>
        <p:grpSp>
          <p:nvGrpSpPr>
            <p:cNvPr id="567" name="Google Shape;567;p70"/>
            <p:cNvGrpSpPr/>
            <p:nvPr/>
          </p:nvGrpSpPr>
          <p:grpSpPr>
            <a:xfrm rot="5400000">
              <a:off x="8459775" y="284702"/>
              <a:ext cx="386554" cy="880692"/>
              <a:chOff x="926225" y="2601300"/>
              <a:chExt cx="926100" cy="1963200"/>
            </a:xfrm>
          </p:grpSpPr>
          <p:sp>
            <p:nvSpPr>
              <p:cNvPr id="568" name="Google Shape;568;p70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70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70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70"/>
              <p:cNvSpPr/>
              <p:nvPr/>
            </p:nvSpPr>
            <p:spPr>
              <a:xfrm>
                <a:off x="968264" y="411808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2" name="Google Shape;572;p70"/>
            <p:cNvGrpSpPr/>
            <p:nvPr/>
          </p:nvGrpSpPr>
          <p:grpSpPr>
            <a:xfrm rot="-5400000">
              <a:off x="7342806" y="284790"/>
              <a:ext cx="386554" cy="880692"/>
              <a:chOff x="926225" y="2601300"/>
              <a:chExt cx="926100" cy="1963200"/>
            </a:xfrm>
          </p:grpSpPr>
          <p:sp>
            <p:nvSpPr>
              <p:cNvPr id="573" name="Google Shape;573;p70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70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70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70"/>
              <p:cNvSpPr/>
              <p:nvPr/>
            </p:nvSpPr>
            <p:spPr>
              <a:xfrm>
                <a:off x="1677730" y="2648293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7" name="Google Shape;577;p70"/>
            <p:cNvGrpSpPr/>
            <p:nvPr/>
          </p:nvGrpSpPr>
          <p:grpSpPr>
            <a:xfrm rot="10800000">
              <a:off x="6457915" y="315486"/>
              <a:ext cx="415448" cy="819440"/>
              <a:chOff x="926225" y="2601300"/>
              <a:chExt cx="926100" cy="1963200"/>
            </a:xfrm>
          </p:grpSpPr>
          <p:sp>
            <p:nvSpPr>
              <p:cNvPr id="578" name="Google Shape;578;p70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70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70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70"/>
              <p:cNvSpPr/>
              <p:nvPr/>
            </p:nvSpPr>
            <p:spPr>
              <a:xfrm>
                <a:off x="1675078" y="4138447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2" name="Google Shape;582;p70"/>
            <p:cNvGrpSpPr/>
            <p:nvPr/>
          </p:nvGrpSpPr>
          <p:grpSpPr>
            <a:xfrm>
              <a:off x="5703307" y="327850"/>
              <a:ext cx="415448" cy="819440"/>
              <a:chOff x="926225" y="2601300"/>
              <a:chExt cx="926100" cy="1963200"/>
            </a:xfrm>
          </p:grpSpPr>
          <p:sp>
            <p:nvSpPr>
              <p:cNvPr id="583" name="Google Shape;583;p70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70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70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70"/>
              <p:cNvSpPr/>
              <p:nvPr/>
            </p:nvSpPr>
            <p:spPr>
              <a:xfrm>
                <a:off x="968264" y="264072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7" name="Google Shape;587;p70"/>
            <p:cNvGrpSpPr/>
            <p:nvPr/>
          </p:nvGrpSpPr>
          <p:grpSpPr>
            <a:xfrm>
              <a:off x="5725576" y="1210363"/>
              <a:ext cx="3253773" cy="134152"/>
              <a:chOff x="757763" y="4714875"/>
              <a:chExt cx="7530138" cy="327600"/>
            </a:xfrm>
          </p:grpSpPr>
          <p:sp>
            <p:nvSpPr>
              <p:cNvPr id="588" name="Google Shape;588;p70"/>
              <p:cNvSpPr txBox="1"/>
              <p:nvPr/>
            </p:nvSpPr>
            <p:spPr>
              <a:xfrm>
                <a:off x="757763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Portrait</a:t>
                </a:r>
                <a:endParaRPr sz="1000"/>
              </a:p>
            </p:txBody>
          </p:sp>
          <p:sp>
            <p:nvSpPr>
              <p:cNvPr id="589" name="Google Shape;589;p70"/>
              <p:cNvSpPr txBox="1"/>
              <p:nvPr/>
            </p:nvSpPr>
            <p:spPr>
              <a:xfrm>
                <a:off x="2446000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Upside Down</a:t>
                </a:r>
                <a:endParaRPr sz="1000"/>
              </a:p>
            </p:txBody>
          </p:sp>
          <p:sp>
            <p:nvSpPr>
              <p:cNvPr id="590" name="Google Shape;590;p70"/>
              <p:cNvSpPr txBox="1"/>
              <p:nvPr/>
            </p:nvSpPr>
            <p:spPr>
              <a:xfrm>
                <a:off x="4281025" y="4714875"/>
                <a:ext cx="14613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Left</a:t>
                </a:r>
                <a:endParaRPr sz="1000"/>
              </a:p>
            </p:txBody>
          </p:sp>
          <p:sp>
            <p:nvSpPr>
              <p:cNvPr id="591" name="Google Shape;591;p70"/>
              <p:cNvSpPr txBox="1"/>
              <p:nvPr/>
            </p:nvSpPr>
            <p:spPr>
              <a:xfrm>
                <a:off x="6714101" y="4714875"/>
                <a:ext cx="15738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Right</a:t>
                </a:r>
                <a:endParaRPr sz="1000"/>
              </a:p>
            </p:txBody>
          </p:sp>
        </p:grp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Enum function example</a:t>
            </a:r>
            <a:endParaRPr/>
          </a:p>
        </p:txBody>
      </p:sp>
      <p:sp>
        <p:nvSpPr>
          <p:cNvPr id="597" name="Google Shape;597;p7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get_rotation_info(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enum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orientation orientation,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in_w,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in_h,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info *out)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(orientation)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ENUM_PORTRAIT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ENUM_UPSIDE_DOWN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in_w-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in_h-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98" name="Google Shape;598;p71"/>
          <p:cNvSpPr txBox="1"/>
          <p:nvPr>
            <p:ph idx="2" type="body"/>
          </p:nvPr>
        </p:nvSpPr>
        <p:spPr>
          <a:xfrm>
            <a:off x="4254075" y="1152475"/>
            <a:ext cx="457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ENUM_LANDSCAPE_LEFT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in_w-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ENUM_LANDSCAPE_RIGHT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in_h-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599" name="Google Shape;599;p71"/>
          <p:cNvSpPr/>
          <p:nvPr/>
        </p:nvSpPr>
        <p:spPr>
          <a:xfrm>
            <a:off x="1090325" y="1487442"/>
            <a:ext cx="4005625" cy="3463075"/>
          </a:xfrm>
          <a:custGeom>
            <a:rect b="b" l="l" r="r" t="t"/>
            <a:pathLst>
              <a:path extrusionOk="0" h="138523" w="160225">
                <a:moveTo>
                  <a:pt x="0" y="123783"/>
                </a:moveTo>
                <a:cubicBezTo>
                  <a:pt x="2899" y="125567"/>
                  <a:pt x="-891" y="133906"/>
                  <a:pt x="17392" y="134486"/>
                </a:cubicBezTo>
                <a:cubicBezTo>
                  <a:pt x="35676" y="135066"/>
                  <a:pt x="91328" y="146839"/>
                  <a:pt x="109701" y="127262"/>
                </a:cubicBezTo>
                <a:cubicBezTo>
                  <a:pt x="128074" y="107685"/>
                  <a:pt x="119780" y="37984"/>
                  <a:pt x="127628" y="17025"/>
                </a:cubicBezTo>
                <a:cubicBezTo>
                  <a:pt x="135477" y="-3934"/>
                  <a:pt x="151396" y="-455"/>
                  <a:pt x="156792" y="1507"/>
                </a:cubicBezTo>
                <a:cubicBezTo>
                  <a:pt x="162188" y="3469"/>
                  <a:pt x="159468" y="24250"/>
                  <a:pt x="160003" y="28798"/>
                </a:cubicBezTo>
              </a:path>
            </a:pathLst>
          </a:cu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stealth"/>
          </a:ln>
        </p:spPr>
      </p:sp>
      <p:grpSp>
        <p:nvGrpSpPr>
          <p:cNvPr id="600" name="Google Shape;600;p71"/>
          <p:cNvGrpSpPr/>
          <p:nvPr/>
        </p:nvGrpSpPr>
        <p:grpSpPr>
          <a:xfrm>
            <a:off x="5703307" y="315486"/>
            <a:ext cx="3390091" cy="1029030"/>
            <a:chOff x="5703307" y="315486"/>
            <a:chExt cx="3390091" cy="1029030"/>
          </a:xfrm>
        </p:grpSpPr>
        <p:grpSp>
          <p:nvGrpSpPr>
            <p:cNvPr id="601" name="Google Shape;601;p71"/>
            <p:cNvGrpSpPr/>
            <p:nvPr/>
          </p:nvGrpSpPr>
          <p:grpSpPr>
            <a:xfrm rot="5400000">
              <a:off x="8459775" y="284702"/>
              <a:ext cx="386554" cy="880692"/>
              <a:chOff x="926225" y="2601300"/>
              <a:chExt cx="926100" cy="1963200"/>
            </a:xfrm>
          </p:grpSpPr>
          <p:sp>
            <p:nvSpPr>
              <p:cNvPr id="602" name="Google Shape;602;p71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71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71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71"/>
              <p:cNvSpPr/>
              <p:nvPr/>
            </p:nvSpPr>
            <p:spPr>
              <a:xfrm>
                <a:off x="968264" y="411808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6" name="Google Shape;606;p71"/>
            <p:cNvGrpSpPr/>
            <p:nvPr/>
          </p:nvGrpSpPr>
          <p:grpSpPr>
            <a:xfrm rot="-5400000">
              <a:off x="7342806" y="284790"/>
              <a:ext cx="386554" cy="880692"/>
              <a:chOff x="926225" y="2601300"/>
              <a:chExt cx="926100" cy="1963200"/>
            </a:xfrm>
          </p:grpSpPr>
          <p:sp>
            <p:nvSpPr>
              <p:cNvPr id="607" name="Google Shape;607;p71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71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71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71"/>
              <p:cNvSpPr/>
              <p:nvPr/>
            </p:nvSpPr>
            <p:spPr>
              <a:xfrm>
                <a:off x="1677730" y="2648293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1" name="Google Shape;611;p71"/>
            <p:cNvGrpSpPr/>
            <p:nvPr/>
          </p:nvGrpSpPr>
          <p:grpSpPr>
            <a:xfrm rot="10800000">
              <a:off x="6457915" y="315486"/>
              <a:ext cx="415448" cy="819440"/>
              <a:chOff x="926225" y="2601300"/>
              <a:chExt cx="926100" cy="1963200"/>
            </a:xfrm>
          </p:grpSpPr>
          <p:sp>
            <p:nvSpPr>
              <p:cNvPr id="612" name="Google Shape;612;p71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71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71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71"/>
              <p:cNvSpPr/>
              <p:nvPr/>
            </p:nvSpPr>
            <p:spPr>
              <a:xfrm>
                <a:off x="1675078" y="4138447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6" name="Google Shape;616;p71"/>
            <p:cNvGrpSpPr/>
            <p:nvPr/>
          </p:nvGrpSpPr>
          <p:grpSpPr>
            <a:xfrm>
              <a:off x="5703307" y="327850"/>
              <a:ext cx="415448" cy="819440"/>
              <a:chOff x="926225" y="2601300"/>
              <a:chExt cx="926100" cy="1963200"/>
            </a:xfrm>
          </p:grpSpPr>
          <p:sp>
            <p:nvSpPr>
              <p:cNvPr id="617" name="Google Shape;617;p71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71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71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71"/>
              <p:cNvSpPr/>
              <p:nvPr/>
            </p:nvSpPr>
            <p:spPr>
              <a:xfrm>
                <a:off x="968264" y="264072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1" name="Google Shape;621;p71"/>
            <p:cNvGrpSpPr/>
            <p:nvPr/>
          </p:nvGrpSpPr>
          <p:grpSpPr>
            <a:xfrm>
              <a:off x="5725576" y="1210363"/>
              <a:ext cx="3253773" cy="134152"/>
              <a:chOff x="757763" y="4714875"/>
              <a:chExt cx="7530138" cy="327600"/>
            </a:xfrm>
          </p:grpSpPr>
          <p:sp>
            <p:nvSpPr>
              <p:cNvPr id="622" name="Google Shape;622;p71"/>
              <p:cNvSpPr txBox="1"/>
              <p:nvPr/>
            </p:nvSpPr>
            <p:spPr>
              <a:xfrm>
                <a:off x="757763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Portrait</a:t>
                </a:r>
                <a:endParaRPr sz="1000"/>
              </a:p>
            </p:txBody>
          </p:sp>
          <p:sp>
            <p:nvSpPr>
              <p:cNvPr id="623" name="Google Shape;623;p71"/>
              <p:cNvSpPr txBox="1"/>
              <p:nvPr/>
            </p:nvSpPr>
            <p:spPr>
              <a:xfrm>
                <a:off x="2446000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Upside Down</a:t>
                </a:r>
                <a:endParaRPr sz="1000"/>
              </a:p>
            </p:txBody>
          </p:sp>
          <p:sp>
            <p:nvSpPr>
              <p:cNvPr id="624" name="Google Shape;624;p71"/>
              <p:cNvSpPr txBox="1"/>
              <p:nvPr/>
            </p:nvSpPr>
            <p:spPr>
              <a:xfrm>
                <a:off x="4281025" y="4714875"/>
                <a:ext cx="14613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Left</a:t>
                </a:r>
                <a:endParaRPr sz="1000"/>
              </a:p>
            </p:txBody>
          </p:sp>
          <p:sp>
            <p:nvSpPr>
              <p:cNvPr id="625" name="Google Shape;625;p71"/>
              <p:cNvSpPr txBox="1"/>
              <p:nvPr/>
            </p:nvSpPr>
            <p:spPr>
              <a:xfrm>
                <a:off x="6714101" y="4714875"/>
                <a:ext cx="15738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Right</a:t>
                </a:r>
                <a:endParaRPr sz="1000"/>
              </a:p>
            </p:txBody>
          </p:sp>
        </p:grpSp>
      </p:grpSp>
      <p:sp>
        <p:nvSpPr>
          <p:cNvPr id="626" name="Google Shape;626;p71"/>
          <p:cNvSpPr/>
          <p:nvPr/>
        </p:nvSpPr>
        <p:spPr>
          <a:xfrm>
            <a:off x="1043525" y="2630350"/>
            <a:ext cx="2255400" cy="324600"/>
          </a:xfrm>
          <a:prstGeom prst="rect">
            <a:avLst/>
          </a:prstGeom>
          <a:solidFill>
            <a:srgbClr val="333399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71"/>
          <p:cNvSpPr/>
          <p:nvPr/>
        </p:nvSpPr>
        <p:spPr>
          <a:xfrm>
            <a:off x="1043525" y="3641625"/>
            <a:ext cx="2255400" cy="324600"/>
          </a:xfrm>
          <a:prstGeom prst="rect">
            <a:avLst/>
          </a:prstGeom>
          <a:solidFill>
            <a:srgbClr val="333399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71"/>
          <p:cNvSpPr/>
          <p:nvPr/>
        </p:nvSpPr>
        <p:spPr>
          <a:xfrm>
            <a:off x="4935075" y="2630350"/>
            <a:ext cx="2255400" cy="324600"/>
          </a:xfrm>
          <a:prstGeom prst="rect">
            <a:avLst/>
          </a:prstGeom>
          <a:solidFill>
            <a:srgbClr val="4499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71"/>
          <p:cNvSpPr/>
          <p:nvPr/>
        </p:nvSpPr>
        <p:spPr>
          <a:xfrm>
            <a:off x="4935075" y="3641625"/>
            <a:ext cx="2255400" cy="324600"/>
          </a:xfrm>
          <a:prstGeom prst="rect">
            <a:avLst/>
          </a:prstGeom>
          <a:solidFill>
            <a:srgbClr val="4499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PC vs MCU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no" u="sng"/>
              <a:t>PC</a:t>
            </a:r>
            <a:br>
              <a:rPr lang="no"/>
            </a:br>
            <a:r>
              <a:rPr lang="no"/>
              <a:t>CPU: AMD Ryzen 5950X, 4.9 GHz, 16 cores</a:t>
            </a:r>
            <a:br>
              <a:rPr lang="no"/>
            </a:br>
            <a:r>
              <a:rPr lang="no"/>
              <a:t>RAM: 64 Gb </a:t>
            </a:r>
            <a:br>
              <a:rPr lang="no"/>
            </a:br>
            <a:r>
              <a:rPr lang="no"/>
              <a:t>Storage: 2 TB, SSD</a:t>
            </a:r>
            <a:br>
              <a:rPr lang="no"/>
            </a:br>
            <a:r>
              <a:rPr lang="no"/>
              <a:t>Power Usage: ~1000 W</a:t>
            </a:r>
            <a:br>
              <a:rPr lang="no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u="sng"/>
          </a:p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no" u="sng"/>
              <a:t>MCU</a:t>
            </a:r>
            <a:br>
              <a:rPr lang="no"/>
            </a:br>
            <a:r>
              <a:rPr lang="no"/>
              <a:t>CPU: </a:t>
            </a:r>
            <a:r>
              <a:rPr lang="no"/>
              <a:t>ARM Cortex A72</a:t>
            </a:r>
            <a:r>
              <a:rPr lang="no"/>
              <a:t> @ 1.5 GHz, 1 core</a:t>
            </a:r>
            <a:br>
              <a:rPr lang="no"/>
            </a:br>
            <a:r>
              <a:rPr lang="no"/>
              <a:t>RAM: 1 GB</a:t>
            </a:r>
            <a:br>
              <a:rPr lang="no"/>
            </a:br>
            <a:r>
              <a:rPr lang="no"/>
              <a:t>Storage: MicroSD slot</a:t>
            </a:r>
            <a:br>
              <a:rPr lang="no"/>
            </a:br>
            <a:r>
              <a:rPr lang="no"/>
              <a:t>Power Usage: 15W</a:t>
            </a:r>
            <a:br>
              <a:rPr lang="no"/>
            </a:b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Enum function example</a:t>
            </a:r>
            <a:endParaRPr/>
          </a:p>
        </p:txBody>
      </p:sp>
      <p:sp>
        <p:nvSpPr>
          <p:cNvPr id="635" name="Google Shape;635;p7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get_rotation_info(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enum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orientation orientation,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in_w,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in_h,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info *out)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(orientation)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ENUM_PORTRAIT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ENUM_UPSIDE_DOWN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in_w-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in_h-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36" name="Google Shape;636;p72"/>
          <p:cNvSpPr txBox="1"/>
          <p:nvPr>
            <p:ph idx="2" type="body"/>
          </p:nvPr>
        </p:nvSpPr>
        <p:spPr>
          <a:xfrm>
            <a:off x="4254075" y="1152475"/>
            <a:ext cx="457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ENUM_LANDSCAPE_LEFT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in_w-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ENUM_LANDSCAPE_RIGHT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in_h-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637" name="Google Shape;637;p72"/>
          <p:cNvSpPr/>
          <p:nvPr/>
        </p:nvSpPr>
        <p:spPr>
          <a:xfrm>
            <a:off x="1090325" y="1487442"/>
            <a:ext cx="4005625" cy="3463075"/>
          </a:xfrm>
          <a:custGeom>
            <a:rect b="b" l="l" r="r" t="t"/>
            <a:pathLst>
              <a:path extrusionOk="0" h="138523" w="160225">
                <a:moveTo>
                  <a:pt x="0" y="123783"/>
                </a:moveTo>
                <a:cubicBezTo>
                  <a:pt x="2899" y="125567"/>
                  <a:pt x="-891" y="133906"/>
                  <a:pt x="17392" y="134486"/>
                </a:cubicBezTo>
                <a:cubicBezTo>
                  <a:pt x="35676" y="135066"/>
                  <a:pt x="91328" y="146839"/>
                  <a:pt x="109701" y="127262"/>
                </a:cubicBezTo>
                <a:cubicBezTo>
                  <a:pt x="128074" y="107685"/>
                  <a:pt x="119780" y="37984"/>
                  <a:pt x="127628" y="17025"/>
                </a:cubicBezTo>
                <a:cubicBezTo>
                  <a:pt x="135477" y="-3934"/>
                  <a:pt x="151396" y="-455"/>
                  <a:pt x="156792" y="1507"/>
                </a:cubicBezTo>
                <a:cubicBezTo>
                  <a:pt x="162188" y="3469"/>
                  <a:pt x="159468" y="24250"/>
                  <a:pt x="160003" y="28798"/>
                </a:cubicBezTo>
              </a:path>
            </a:pathLst>
          </a:cu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stealth"/>
          </a:ln>
        </p:spPr>
      </p:sp>
      <p:grpSp>
        <p:nvGrpSpPr>
          <p:cNvPr id="638" name="Google Shape;638;p72"/>
          <p:cNvGrpSpPr/>
          <p:nvPr/>
        </p:nvGrpSpPr>
        <p:grpSpPr>
          <a:xfrm>
            <a:off x="5703307" y="315486"/>
            <a:ext cx="3390091" cy="1029030"/>
            <a:chOff x="5703307" y="315486"/>
            <a:chExt cx="3390091" cy="1029030"/>
          </a:xfrm>
        </p:grpSpPr>
        <p:grpSp>
          <p:nvGrpSpPr>
            <p:cNvPr id="639" name="Google Shape;639;p72"/>
            <p:cNvGrpSpPr/>
            <p:nvPr/>
          </p:nvGrpSpPr>
          <p:grpSpPr>
            <a:xfrm rot="5400000">
              <a:off x="8459775" y="284702"/>
              <a:ext cx="386554" cy="880692"/>
              <a:chOff x="926225" y="2601300"/>
              <a:chExt cx="926100" cy="1963200"/>
            </a:xfrm>
          </p:grpSpPr>
          <p:sp>
            <p:nvSpPr>
              <p:cNvPr id="640" name="Google Shape;640;p72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72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72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72"/>
              <p:cNvSpPr/>
              <p:nvPr/>
            </p:nvSpPr>
            <p:spPr>
              <a:xfrm>
                <a:off x="968264" y="411808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4" name="Google Shape;644;p72"/>
            <p:cNvGrpSpPr/>
            <p:nvPr/>
          </p:nvGrpSpPr>
          <p:grpSpPr>
            <a:xfrm rot="-5400000">
              <a:off x="7342806" y="284790"/>
              <a:ext cx="386554" cy="880692"/>
              <a:chOff x="926225" y="2601300"/>
              <a:chExt cx="926100" cy="1963200"/>
            </a:xfrm>
          </p:grpSpPr>
          <p:sp>
            <p:nvSpPr>
              <p:cNvPr id="645" name="Google Shape;645;p72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72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72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72"/>
              <p:cNvSpPr/>
              <p:nvPr/>
            </p:nvSpPr>
            <p:spPr>
              <a:xfrm>
                <a:off x="1677730" y="2648293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9" name="Google Shape;649;p72"/>
            <p:cNvGrpSpPr/>
            <p:nvPr/>
          </p:nvGrpSpPr>
          <p:grpSpPr>
            <a:xfrm rot="10800000">
              <a:off x="6457915" y="315486"/>
              <a:ext cx="415448" cy="819440"/>
              <a:chOff x="926225" y="2601300"/>
              <a:chExt cx="926100" cy="1963200"/>
            </a:xfrm>
          </p:grpSpPr>
          <p:sp>
            <p:nvSpPr>
              <p:cNvPr id="650" name="Google Shape;650;p72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72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72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72"/>
              <p:cNvSpPr/>
              <p:nvPr/>
            </p:nvSpPr>
            <p:spPr>
              <a:xfrm>
                <a:off x="1675078" y="4138447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4" name="Google Shape;654;p72"/>
            <p:cNvGrpSpPr/>
            <p:nvPr/>
          </p:nvGrpSpPr>
          <p:grpSpPr>
            <a:xfrm>
              <a:off x="5703307" y="327850"/>
              <a:ext cx="415448" cy="819440"/>
              <a:chOff x="926225" y="2601300"/>
              <a:chExt cx="926100" cy="1963200"/>
            </a:xfrm>
          </p:grpSpPr>
          <p:sp>
            <p:nvSpPr>
              <p:cNvPr id="655" name="Google Shape;655;p72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72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72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72"/>
              <p:cNvSpPr/>
              <p:nvPr/>
            </p:nvSpPr>
            <p:spPr>
              <a:xfrm>
                <a:off x="968264" y="264072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9" name="Google Shape;659;p72"/>
            <p:cNvGrpSpPr/>
            <p:nvPr/>
          </p:nvGrpSpPr>
          <p:grpSpPr>
            <a:xfrm>
              <a:off x="5725576" y="1210363"/>
              <a:ext cx="3253773" cy="134152"/>
              <a:chOff x="757763" y="4714875"/>
              <a:chExt cx="7530138" cy="327600"/>
            </a:xfrm>
          </p:grpSpPr>
          <p:sp>
            <p:nvSpPr>
              <p:cNvPr id="660" name="Google Shape;660;p72"/>
              <p:cNvSpPr txBox="1"/>
              <p:nvPr/>
            </p:nvSpPr>
            <p:spPr>
              <a:xfrm>
                <a:off x="757763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Portrait</a:t>
                </a:r>
                <a:endParaRPr sz="1000"/>
              </a:p>
            </p:txBody>
          </p:sp>
          <p:sp>
            <p:nvSpPr>
              <p:cNvPr id="661" name="Google Shape;661;p72"/>
              <p:cNvSpPr txBox="1"/>
              <p:nvPr/>
            </p:nvSpPr>
            <p:spPr>
              <a:xfrm>
                <a:off x="2446000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Upside Down</a:t>
                </a:r>
                <a:endParaRPr sz="1000"/>
              </a:p>
            </p:txBody>
          </p:sp>
          <p:sp>
            <p:nvSpPr>
              <p:cNvPr id="662" name="Google Shape;662;p72"/>
              <p:cNvSpPr txBox="1"/>
              <p:nvPr/>
            </p:nvSpPr>
            <p:spPr>
              <a:xfrm>
                <a:off x="4281025" y="4714875"/>
                <a:ext cx="14613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Left</a:t>
                </a:r>
                <a:endParaRPr sz="1000"/>
              </a:p>
            </p:txBody>
          </p:sp>
          <p:sp>
            <p:nvSpPr>
              <p:cNvPr id="663" name="Google Shape;663;p72"/>
              <p:cNvSpPr txBox="1"/>
              <p:nvPr/>
            </p:nvSpPr>
            <p:spPr>
              <a:xfrm>
                <a:off x="6714101" y="4714875"/>
                <a:ext cx="15738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Right</a:t>
                </a:r>
                <a:endParaRPr sz="1000"/>
              </a:p>
            </p:txBody>
          </p:sp>
        </p:grpSp>
      </p:grpSp>
      <p:sp>
        <p:nvSpPr>
          <p:cNvPr id="664" name="Google Shape;664;p72"/>
          <p:cNvSpPr/>
          <p:nvPr/>
        </p:nvSpPr>
        <p:spPr>
          <a:xfrm>
            <a:off x="1043525" y="2630350"/>
            <a:ext cx="2255400" cy="324600"/>
          </a:xfrm>
          <a:prstGeom prst="rect">
            <a:avLst/>
          </a:prstGeom>
          <a:solidFill>
            <a:srgbClr val="333399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72"/>
          <p:cNvSpPr/>
          <p:nvPr/>
        </p:nvSpPr>
        <p:spPr>
          <a:xfrm>
            <a:off x="1043525" y="3641625"/>
            <a:ext cx="2255400" cy="324600"/>
          </a:xfrm>
          <a:prstGeom prst="rect">
            <a:avLst/>
          </a:prstGeom>
          <a:solidFill>
            <a:srgbClr val="333399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72"/>
          <p:cNvSpPr/>
          <p:nvPr/>
        </p:nvSpPr>
        <p:spPr>
          <a:xfrm>
            <a:off x="4935075" y="2630350"/>
            <a:ext cx="2255400" cy="324600"/>
          </a:xfrm>
          <a:prstGeom prst="rect">
            <a:avLst/>
          </a:prstGeom>
          <a:solidFill>
            <a:srgbClr val="4499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72"/>
          <p:cNvSpPr/>
          <p:nvPr/>
        </p:nvSpPr>
        <p:spPr>
          <a:xfrm>
            <a:off x="4935075" y="3641625"/>
            <a:ext cx="2255400" cy="324600"/>
          </a:xfrm>
          <a:prstGeom prst="rect">
            <a:avLst/>
          </a:prstGeom>
          <a:solidFill>
            <a:srgbClr val="4499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72"/>
          <p:cNvSpPr/>
          <p:nvPr/>
        </p:nvSpPr>
        <p:spPr>
          <a:xfrm>
            <a:off x="1043525" y="2954950"/>
            <a:ext cx="2410500" cy="199500"/>
          </a:xfrm>
          <a:prstGeom prst="rect">
            <a:avLst/>
          </a:prstGeom>
          <a:solidFill>
            <a:srgbClr val="9999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72"/>
          <p:cNvSpPr/>
          <p:nvPr/>
        </p:nvSpPr>
        <p:spPr>
          <a:xfrm>
            <a:off x="4935075" y="3966225"/>
            <a:ext cx="2410500" cy="199500"/>
          </a:xfrm>
          <a:prstGeom prst="rect">
            <a:avLst/>
          </a:prstGeom>
          <a:solidFill>
            <a:srgbClr val="9999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72"/>
          <p:cNvSpPr/>
          <p:nvPr/>
        </p:nvSpPr>
        <p:spPr>
          <a:xfrm>
            <a:off x="1043525" y="3966225"/>
            <a:ext cx="2726700" cy="199500"/>
          </a:xfrm>
          <a:prstGeom prst="rect">
            <a:avLst/>
          </a:prstGeom>
          <a:solidFill>
            <a:srgbClr val="9933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72"/>
          <p:cNvSpPr/>
          <p:nvPr/>
        </p:nvSpPr>
        <p:spPr>
          <a:xfrm>
            <a:off x="4935075" y="2954950"/>
            <a:ext cx="2855100" cy="199500"/>
          </a:xfrm>
          <a:prstGeom prst="rect">
            <a:avLst/>
          </a:prstGeom>
          <a:solidFill>
            <a:srgbClr val="9933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Enum function example</a:t>
            </a:r>
            <a:endParaRPr/>
          </a:p>
        </p:txBody>
      </p:sp>
      <p:sp>
        <p:nvSpPr>
          <p:cNvPr id="677" name="Google Shape;677;p7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get_rotation_info(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enum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orientation orientation,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in_w,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in_h,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info *out)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(orientation)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ENUM_PORTRAIT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ENUM_UPSIDE_DOWN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in_w-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in_h-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78" name="Google Shape;678;p73"/>
          <p:cNvSpPr txBox="1"/>
          <p:nvPr>
            <p:ph idx="2" type="body"/>
          </p:nvPr>
        </p:nvSpPr>
        <p:spPr>
          <a:xfrm>
            <a:off x="4254075" y="1152475"/>
            <a:ext cx="457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ENUM_LANDSCAPE_LEFT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in_w-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ENUM_LANDSCAPE_RIGHT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out-&gt;transformed_w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out-&gt;transformed_h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out-&gt;transformed_origin_x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  out-&gt;transformed_origin_y = in_h-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679" name="Google Shape;679;p73"/>
          <p:cNvSpPr/>
          <p:nvPr/>
        </p:nvSpPr>
        <p:spPr>
          <a:xfrm>
            <a:off x="1090325" y="1487442"/>
            <a:ext cx="4005625" cy="3463075"/>
          </a:xfrm>
          <a:custGeom>
            <a:rect b="b" l="l" r="r" t="t"/>
            <a:pathLst>
              <a:path extrusionOk="0" h="138523" w="160225">
                <a:moveTo>
                  <a:pt x="0" y="123783"/>
                </a:moveTo>
                <a:cubicBezTo>
                  <a:pt x="2899" y="125567"/>
                  <a:pt x="-891" y="133906"/>
                  <a:pt x="17392" y="134486"/>
                </a:cubicBezTo>
                <a:cubicBezTo>
                  <a:pt x="35676" y="135066"/>
                  <a:pt x="91328" y="146839"/>
                  <a:pt x="109701" y="127262"/>
                </a:cubicBezTo>
                <a:cubicBezTo>
                  <a:pt x="128074" y="107685"/>
                  <a:pt x="119780" y="37984"/>
                  <a:pt x="127628" y="17025"/>
                </a:cubicBezTo>
                <a:cubicBezTo>
                  <a:pt x="135477" y="-3934"/>
                  <a:pt x="151396" y="-455"/>
                  <a:pt x="156792" y="1507"/>
                </a:cubicBezTo>
                <a:cubicBezTo>
                  <a:pt x="162188" y="3469"/>
                  <a:pt x="159468" y="24250"/>
                  <a:pt x="160003" y="28798"/>
                </a:cubicBezTo>
              </a:path>
            </a:pathLst>
          </a:cu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stealth"/>
          </a:ln>
        </p:spPr>
      </p:sp>
      <p:grpSp>
        <p:nvGrpSpPr>
          <p:cNvPr id="680" name="Google Shape;680;p73"/>
          <p:cNvGrpSpPr/>
          <p:nvPr/>
        </p:nvGrpSpPr>
        <p:grpSpPr>
          <a:xfrm>
            <a:off x="5703307" y="315486"/>
            <a:ext cx="3390091" cy="1029030"/>
            <a:chOff x="5703307" y="315486"/>
            <a:chExt cx="3390091" cy="1029030"/>
          </a:xfrm>
        </p:grpSpPr>
        <p:grpSp>
          <p:nvGrpSpPr>
            <p:cNvPr id="681" name="Google Shape;681;p73"/>
            <p:cNvGrpSpPr/>
            <p:nvPr/>
          </p:nvGrpSpPr>
          <p:grpSpPr>
            <a:xfrm rot="5400000">
              <a:off x="8459775" y="284702"/>
              <a:ext cx="386554" cy="880692"/>
              <a:chOff x="926225" y="2601300"/>
              <a:chExt cx="926100" cy="1963200"/>
            </a:xfrm>
          </p:grpSpPr>
          <p:sp>
            <p:nvSpPr>
              <p:cNvPr id="682" name="Google Shape;682;p73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73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73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73"/>
              <p:cNvSpPr/>
              <p:nvPr/>
            </p:nvSpPr>
            <p:spPr>
              <a:xfrm>
                <a:off x="968264" y="411808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6" name="Google Shape;686;p73"/>
            <p:cNvGrpSpPr/>
            <p:nvPr/>
          </p:nvGrpSpPr>
          <p:grpSpPr>
            <a:xfrm rot="-5400000">
              <a:off x="7342806" y="284790"/>
              <a:ext cx="386554" cy="880692"/>
              <a:chOff x="926225" y="2601300"/>
              <a:chExt cx="926100" cy="1963200"/>
            </a:xfrm>
          </p:grpSpPr>
          <p:sp>
            <p:nvSpPr>
              <p:cNvPr id="687" name="Google Shape;687;p73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73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73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73"/>
              <p:cNvSpPr/>
              <p:nvPr/>
            </p:nvSpPr>
            <p:spPr>
              <a:xfrm>
                <a:off x="1677730" y="2648293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1" name="Google Shape;691;p73"/>
            <p:cNvGrpSpPr/>
            <p:nvPr/>
          </p:nvGrpSpPr>
          <p:grpSpPr>
            <a:xfrm rot="10800000">
              <a:off x="6457915" y="315486"/>
              <a:ext cx="415448" cy="819440"/>
              <a:chOff x="926225" y="2601300"/>
              <a:chExt cx="926100" cy="1963200"/>
            </a:xfrm>
          </p:grpSpPr>
          <p:sp>
            <p:nvSpPr>
              <p:cNvPr id="692" name="Google Shape;692;p73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73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73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73"/>
              <p:cNvSpPr/>
              <p:nvPr/>
            </p:nvSpPr>
            <p:spPr>
              <a:xfrm>
                <a:off x="1675078" y="4138447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6" name="Google Shape;696;p73"/>
            <p:cNvGrpSpPr/>
            <p:nvPr/>
          </p:nvGrpSpPr>
          <p:grpSpPr>
            <a:xfrm>
              <a:off x="5703307" y="327850"/>
              <a:ext cx="415448" cy="819440"/>
              <a:chOff x="926225" y="2601300"/>
              <a:chExt cx="926100" cy="1963200"/>
            </a:xfrm>
          </p:grpSpPr>
          <p:sp>
            <p:nvSpPr>
              <p:cNvPr id="697" name="Google Shape;697;p73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73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73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73"/>
              <p:cNvSpPr/>
              <p:nvPr/>
            </p:nvSpPr>
            <p:spPr>
              <a:xfrm>
                <a:off x="968264" y="264072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1" name="Google Shape;701;p73"/>
            <p:cNvGrpSpPr/>
            <p:nvPr/>
          </p:nvGrpSpPr>
          <p:grpSpPr>
            <a:xfrm>
              <a:off x="5725576" y="1210363"/>
              <a:ext cx="3253773" cy="134152"/>
              <a:chOff x="757763" y="4714875"/>
              <a:chExt cx="7530138" cy="327600"/>
            </a:xfrm>
          </p:grpSpPr>
          <p:sp>
            <p:nvSpPr>
              <p:cNvPr id="702" name="Google Shape;702;p73"/>
              <p:cNvSpPr txBox="1"/>
              <p:nvPr/>
            </p:nvSpPr>
            <p:spPr>
              <a:xfrm>
                <a:off x="757763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Portrait</a:t>
                </a:r>
                <a:endParaRPr sz="1000"/>
              </a:p>
            </p:txBody>
          </p:sp>
          <p:sp>
            <p:nvSpPr>
              <p:cNvPr id="703" name="Google Shape;703;p73"/>
              <p:cNvSpPr txBox="1"/>
              <p:nvPr/>
            </p:nvSpPr>
            <p:spPr>
              <a:xfrm>
                <a:off x="2446000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Upside Down</a:t>
                </a:r>
                <a:endParaRPr sz="1000"/>
              </a:p>
            </p:txBody>
          </p:sp>
          <p:sp>
            <p:nvSpPr>
              <p:cNvPr id="704" name="Google Shape;704;p73"/>
              <p:cNvSpPr txBox="1"/>
              <p:nvPr/>
            </p:nvSpPr>
            <p:spPr>
              <a:xfrm>
                <a:off x="4281025" y="4714875"/>
                <a:ext cx="14613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Left</a:t>
                </a:r>
                <a:endParaRPr sz="1000"/>
              </a:p>
            </p:txBody>
          </p:sp>
          <p:sp>
            <p:nvSpPr>
              <p:cNvPr id="705" name="Google Shape;705;p73"/>
              <p:cNvSpPr txBox="1"/>
              <p:nvPr/>
            </p:nvSpPr>
            <p:spPr>
              <a:xfrm>
                <a:off x="6714101" y="4714875"/>
                <a:ext cx="15738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Right</a:t>
                </a:r>
                <a:endParaRPr sz="1000"/>
              </a:p>
            </p:txBody>
          </p:sp>
        </p:grpSp>
      </p:grpSp>
      <p:sp>
        <p:nvSpPr>
          <p:cNvPr id="706" name="Google Shape;706;p73"/>
          <p:cNvSpPr/>
          <p:nvPr/>
        </p:nvSpPr>
        <p:spPr>
          <a:xfrm>
            <a:off x="1043525" y="2630350"/>
            <a:ext cx="2255400" cy="324600"/>
          </a:xfrm>
          <a:prstGeom prst="rect">
            <a:avLst/>
          </a:prstGeom>
          <a:solidFill>
            <a:srgbClr val="333399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73"/>
          <p:cNvSpPr/>
          <p:nvPr/>
        </p:nvSpPr>
        <p:spPr>
          <a:xfrm>
            <a:off x="1043525" y="3641625"/>
            <a:ext cx="2255400" cy="324600"/>
          </a:xfrm>
          <a:prstGeom prst="rect">
            <a:avLst/>
          </a:prstGeom>
          <a:solidFill>
            <a:srgbClr val="333399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73"/>
          <p:cNvSpPr/>
          <p:nvPr/>
        </p:nvSpPr>
        <p:spPr>
          <a:xfrm>
            <a:off x="4935075" y="2630350"/>
            <a:ext cx="2255400" cy="324600"/>
          </a:xfrm>
          <a:prstGeom prst="rect">
            <a:avLst/>
          </a:prstGeom>
          <a:solidFill>
            <a:srgbClr val="4499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73"/>
          <p:cNvSpPr/>
          <p:nvPr/>
        </p:nvSpPr>
        <p:spPr>
          <a:xfrm>
            <a:off x="4935075" y="3641625"/>
            <a:ext cx="2255400" cy="324600"/>
          </a:xfrm>
          <a:prstGeom prst="rect">
            <a:avLst/>
          </a:prstGeom>
          <a:solidFill>
            <a:srgbClr val="4499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73"/>
          <p:cNvSpPr/>
          <p:nvPr/>
        </p:nvSpPr>
        <p:spPr>
          <a:xfrm>
            <a:off x="1043525" y="2954950"/>
            <a:ext cx="2410500" cy="199500"/>
          </a:xfrm>
          <a:prstGeom prst="rect">
            <a:avLst/>
          </a:prstGeom>
          <a:solidFill>
            <a:srgbClr val="9999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73"/>
          <p:cNvSpPr/>
          <p:nvPr/>
        </p:nvSpPr>
        <p:spPr>
          <a:xfrm>
            <a:off x="4935075" y="3966225"/>
            <a:ext cx="2410500" cy="199500"/>
          </a:xfrm>
          <a:prstGeom prst="rect">
            <a:avLst/>
          </a:prstGeom>
          <a:solidFill>
            <a:srgbClr val="9999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73"/>
          <p:cNvSpPr/>
          <p:nvPr/>
        </p:nvSpPr>
        <p:spPr>
          <a:xfrm>
            <a:off x="1043525" y="3966225"/>
            <a:ext cx="2726700" cy="199500"/>
          </a:xfrm>
          <a:prstGeom prst="rect">
            <a:avLst/>
          </a:prstGeom>
          <a:solidFill>
            <a:srgbClr val="9933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73"/>
          <p:cNvSpPr/>
          <p:nvPr/>
        </p:nvSpPr>
        <p:spPr>
          <a:xfrm>
            <a:off x="4935075" y="2954950"/>
            <a:ext cx="2855100" cy="199500"/>
          </a:xfrm>
          <a:prstGeom prst="rect">
            <a:avLst/>
          </a:prstGeom>
          <a:solidFill>
            <a:srgbClr val="993333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73"/>
          <p:cNvSpPr/>
          <p:nvPr/>
        </p:nvSpPr>
        <p:spPr>
          <a:xfrm>
            <a:off x="1043525" y="3119250"/>
            <a:ext cx="6638400" cy="199500"/>
          </a:xfrm>
          <a:prstGeom prst="rect">
            <a:avLst/>
          </a:prstGeom>
          <a:solidFill>
            <a:srgbClr val="993399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73"/>
          <p:cNvSpPr/>
          <p:nvPr/>
        </p:nvSpPr>
        <p:spPr>
          <a:xfrm>
            <a:off x="1043525" y="4165725"/>
            <a:ext cx="6638400" cy="199500"/>
          </a:xfrm>
          <a:prstGeom prst="rect">
            <a:avLst/>
          </a:prstGeom>
          <a:solidFill>
            <a:srgbClr val="000000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74"/>
          <p:cNvSpPr txBox="1"/>
          <p:nvPr>
            <p:ph type="title"/>
          </p:nvPr>
        </p:nvSpPr>
        <p:spPr>
          <a:xfrm>
            <a:off x="311700" y="445025"/>
            <a:ext cx="517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Same function, optimized</a:t>
            </a:r>
            <a:endParaRPr/>
          </a:p>
        </p:txBody>
      </p:sp>
      <p:sp>
        <p:nvSpPr>
          <p:cNvPr id="721" name="Google Shape;721;p7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get_rotation_info(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orientation, </a:t>
            </a:r>
            <a:r>
              <a:rPr lang="no" sz="10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bitmask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in_w,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in_h,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info *out)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( orientation ==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ENUM_PORTRAIT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|| orientation ==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ENUM_UPSIDE_DOWN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out-&gt;transformed_w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out-&gt;transformed_h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out-&gt;transformed_w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out-&gt;transformed_h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22" name="Google Shape;722;p74"/>
          <p:cNvSpPr txBox="1"/>
          <p:nvPr>
            <p:ph idx="2" type="body"/>
          </p:nvPr>
        </p:nvSpPr>
        <p:spPr>
          <a:xfrm>
            <a:off x="4832400" y="1765925"/>
            <a:ext cx="3999900" cy="28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( orientation ==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ENUM_UPSIDE_DOWN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      || orientation ==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ENUM_LANDSCAPE_LEFT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out-&gt;transformed_origin_x = in_w-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out-&gt;transformed_origin_x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   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( orientation ==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ENUM_UPSIDE_DOWN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 || orientation ==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ENUM_LANDSCAPE_RIGHT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out-&gt;transformed_origin_y = in_h-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out-&gt;transformed_origin_y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grpSp>
        <p:nvGrpSpPr>
          <p:cNvPr id="723" name="Google Shape;723;p74"/>
          <p:cNvGrpSpPr/>
          <p:nvPr/>
        </p:nvGrpSpPr>
        <p:grpSpPr>
          <a:xfrm>
            <a:off x="5703307" y="315486"/>
            <a:ext cx="3390091" cy="1029030"/>
            <a:chOff x="5703307" y="315486"/>
            <a:chExt cx="3390091" cy="1029030"/>
          </a:xfrm>
        </p:grpSpPr>
        <p:grpSp>
          <p:nvGrpSpPr>
            <p:cNvPr id="724" name="Google Shape;724;p74"/>
            <p:cNvGrpSpPr/>
            <p:nvPr/>
          </p:nvGrpSpPr>
          <p:grpSpPr>
            <a:xfrm rot="5400000">
              <a:off x="8459775" y="284702"/>
              <a:ext cx="386554" cy="880692"/>
              <a:chOff x="926225" y="2601300"/>
              <a:chExt cx="926100" cy="1963200"/>
            </a:xfrm>
          </p:grpSpPr>
          <p:sp>
            <p:nvSpPr>
              <p:cNvPr id="725" name="Google Shape;725;p74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74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74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74"/>
              <p:cNvSpPr/>
              <p:nvPr/>
            </p:nvSpPr>
            <p:spPr>
              <a:xfrm>
                <a:off x="968264" y="411808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9" name="Google Shape;729;p74"/>
            <p:cNvGrpSpPr/>
            <p:nvPr/>
          </p:nvGrpSpPr>
          <p:grpSpPr>
            <a:xfrm rot="-5400000">
              <a:off x="7342806" y="284790"/>
              <a:ext cx="386554" cy="880692"/>
              <a:chOff x="926225" y="2601300"/>
              <a:chExt cx="926100" cy="1963200"/>
            </a:xfrm>
          </p:grpSpPr>
          <p:sp>
            <p:nvSpPr>
              <p:cNvPr id="730" name="Google Shape;730;p74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74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74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74"/>
              <p:cNvSpPr/>
              <p:nvPr/>
            </p:nvSpPr>
            <p:spPr>
              <a:xfrm>
                <a:off x="1677730" y="2648293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4" name="Google Shape;734;p74"/>
            <p:cNvGrpSpPr/>
            <p:nvPr/>
          </p:nvGrpSpPr>
          <p:grpSpPr>
            <a:xfrm rot="10800000">
              <a:off x="6457915" y="315486"/>
              <a:ext cx="415448" cy="819440"/>
              <a:chOff x="926225" y="2601300"/>
              <a:chExt cx="926100" cy="1963200"/>
            </a:xfrm>
          </p:grpSpPr>
          <p:sp>
            <p:nvSpPr>
              <p:cNvPr id="735" name="Google Shape;735;p74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74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74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74"/>
              <p:cNvSpPr/>
              <p:nvPr/>
            </p:nvSpPr>
            <p:spPr>
              <a:xfrm>
                <a:off x="1675078" y="4138447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9" name="Google Shape;739;p74"/>
            <p:cNvGrpSpPr/>
            <p:nvPr/>
          </p:nvGrpSpPr>
          <p:grpSpPr>
            <a:xfrm>
              <a:off x="5703307" y="327850"/>
              <a:ext cx="415448" cy="819440"/>
              <a:chOff x="926225" y="2601300"/>
              <a:chExt cx="926100" cy="1963200"/>
            </a:xfrm>
          </p:grpSpPr>
          <p:sp>
            <p:nvSpPr>
              <p:cNvPr id="740" name="Google Shape;740;p74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74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74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74"/>
              <p:cNvSpPr/>
              <p:nvPr/>
            </p:nvSpPr>
            <p:spPr>
              <a:xfrm>
                <a:off x="968264" y="264072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4" name="Google Shape;744;p74"/>
            <p:cNvGrpSpPr/>
            <p:nvPr/>
          </p:nvGrpSpPr>
          <p:grpSpPr>
            <a:xfrm>
              <a:off x="5725576" y="1210363"/>
              <a:ext cx="3253773" cy="134152"/>
              <a:chOff x="757763" y="4714875"/>
              <a:chExt cx="7530138" cy="327600"/>
            </a:xfrm>
          </p:grpSpPr>
          <p:sp>
            <p:nvSpPr>
              <p:cNvPr id="745" name="Google Shape;745;p74"/>
              <p:cNvSpPr txBox="1"/>
              <p:nvPr/>
            </p:nvSpPr>
            <p:spPr>
              <a:xfrm>
                <a:off x="757763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Portrait</a:t>
                </a:r>
                <a:endParaRPr sz="1000"/>
              </a:p>
            </p:txBody>
          </p:sp>
          <p:sp>
            <p:nvSpPr>
              <p:cNvPr id="746" name="Google Shape;746;p74"/>
              <p:cNvSpPr txBox="1"/>
              <p:nvPr/>
            </p:nvSpPr>
            <p:spPr>
              <a:xfrm>
                <a:off x="2446000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Upside Down</a:t>
                </a:r>
                <a:endParaRPr sz="1000"/>
              </a:p>
            </p:txBody>
          </p:sp>
          <p:sp>
            <p:nvSpPr>
              <p:cNvPr id="747" name="Google Shape;747;p74"/>
              <p:cNvSpPr txBox="1"/>
              <p:nvPr/>
            </p:nvSpPr>
            <p:spPr>
              <a:xfrm>
                <a:off x="4281025" y="4714875"/>
                <a:ext cx="14613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Left</a:t>
                </a:r>
                <a:endParaRPr sz="1000"/>
              </a:p>
            </p:txBody>
          </p:sp>
          <p:sp>
            <p:nvSpPr>
              <p:cNvPr id="748" name="Google Shape;748;p74"/>
              <p:cNvSpPr txBox="1"/>
              <p:nvPr/>
            </p:nvSpPr>
            <p:spPr>
              <a:xfrm>
                <a:off x="6714101" y="4714875"/>
                <a:ext cx="15738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Right</a:t>
                </a:r>
                <a:endParaRPr sz="1000"/>
              </a:p>
            </p:txBody>
          </p:sp>
        </p:grpSp>
      </p:grpSp>
      <p:sp>
        <p:nvSpPr>
          <p:cNvPr id="749" name="Google Shape;749;p74"/>
          <p:cNvSpPr/>
          <p:nvPr/>
        </p:nvSpPr>
        <p:spPr>
          <a:xfrm>
            <a:off x="1090325" y="1487442"/>
            <a:ext cx="4005625" cy="3463075"/>
          </a:xfrm>
          <a:custGeom>
            <a:rect b="b" l="l" r="r" t="t"/>
            <a:pathLst>
              <a:path extrusionOk="0" h="138523" w="160225">
                <a:moveTo>
                  <a:pt x="0" y="123783"/>
                </a:moveTo>
                <a:cubicBezTo>
                  <a:pt x="2899" y="125567"/>
                  <a:pt x="-891" y="133906"/>
                  <a:pt x="17392" y="134486"/>
                </a:cubicBezTo>
                <a:cubicBezTo>
                  <a:pt x="35676" y="135066"/>
                  <a:pt x="91328" y="146839"/>
                  <a:pt x="109701" y="127262"/>
                </a:cubicBezTo>
                <a:cubicBezTo>
                  <a:pt x="128074" y="107685"/>
                  <a:pt x="119780" y="37984"/>
                  <a:pt x="127628" y="17025"/>
                </a:cubicBezTo>
                <a:cubicBezTo>
                  <a:pt x="135477" y="-3934"/>
                  <a:pt x="151396" y="-455"/>
                  <a:pt x="156792" y="1507"/>
                </a:cubicBezTo>
                <a:cubicBezTo>
                  <a:pt x="162188" y="3469"/>
                  <a:pt x="159468" y="24250"/>
                  <a:pt x="160003" y="28798"/>
                </a:cubicBezTo>
              </a:path>
            </a:pathLst>
          </a:cu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75"/>
          <p:cNvSpPr txBox="1"/>
          <p:nvPr>
            <p:ph type="title"/>
          </p:nvPr>
        </p:nvSpPr>
        <p:spPr>
          <a:xfrm>
            <a:off x="311700" y="445025"/>
            <a:ext cx="495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Thinking in C bitmasks</a:t>
            </a:r>
            <a:endParaRPr/>
          </a:p>
        </p:txBody>
      </p:sp>
      <p:sp>
        <p:nvSpPr>
          <p:cNvPr id="755" name="Google Shape;755;p75"/>
          <p:cNvSpPr txBox="1"/>
          <p:nvPr>
            <p:ph idx="1" type="body"/>
          </p:nvPr>
        </p:nvSpPr>
        <p:spPr>
          <a:xfrm>
            <a:off x="311700" y="1152475"/>
            <a:ext cx="495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Orientations </a:t>
            </a:r>
            <a:r>
              <a:rPr i="1" lang="no"/>
              <a:t>actually</a:t>
            </a:r>
            <a:r>
              <a:rPr lang="no"/>
              <a:t> define operations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Flip Origin to other edge in the X axis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Flip Origin to other edge in the Y axis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Swap X/Y dimensions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r>
              <a:rPr lang="no"/>
              <a:t>We can build some 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bitmask enums</a:t>
            </a:r>
            <a:r>
              <a:rPr lang="no"/>
              <a:t> with this in mind</a:t>
            </a:r>
            <a:endParaRPr/>
          </a:p>
        </p:txBody>
      </p:sp>
      <p:grpSp>
        <p:nvGrpSpPr>
          <p:cNvPr id="756" name="Google Shape;756;p75"/>
          <p:cNvGrpSpPr/>
          <p:nvPr/>
        </p:nvGrpSpPr>
        <p:grpSpPr>
          <a:xfrm>
            <a:off x="5703307" y="315486"/>
            <a:ext cx="3390091" cy="1029030"/>
            <a:chOff x="5703307" y="315486"/>
            <a:chExt cx="3390091" cy="1029030"/>
          </a:xfrm>
        </p:grpSpPr>
        <p:grpSp>
          <p:nvGrpSpPr>
            <p:cNvPr id="757" name="Google Shape;757;p75"/>
            <p:cNvGrpSpPr/>
            <p:nvPr/>
          </p:nvGrpSpPr>
          <p:grpSpPr>
            <a:xfrm rot="5400000">
              <a:off x="8459775" y="284702"/>
              <a:ext cx="386554" cy="880692"/>
              <a:chOff x="926225" y="2601300"/>
              <a:chExt cx="926100" cy="1963200"/>
            </a:xfrm>
          </p:grpSpPr>
          <p:sp>
            <p:nvSpPr>
              <p:cNvPr id="758" name="Google Shape;758;p75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75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75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75"/>
              <p:cNvSpPr/>
              <p:nvPr/>
            </p:nvSpPr>
            <p:spPr>
              <a:xfrm>
                <a:off x="968264" y="411808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2" name="Google Shape;762;p75"/>
            <p:cNvGrpSpPr/>
            <p:nvPr/>
          </p:nvGrpSpPr>
          <p:grpSpPr>
            <a:xfrm rot="-5400000">
              <a:off x="7342806" y="284790"/>
              <a:ext cx="386554" cy="880692"/>
              <a:chOff x="926225" y="2601300"/>
              <a:chExt cx="926100" cy="1963200"/>
            </a:xfrm>
          </p:grpSpPr>
          <p:sp>
            <p:nvSpPr>
              <p:cNvPr id="763" name="Google Shape;763;p75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75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75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75"/>
              <p:cNvSpPr/>
              <p:nvPr/>
            </p:nvSpPr>
            <p:spPr>
              <a:xfrm>
                <a:off x="1677730" y="2648293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7" name="Google Shape;767;p75"/>
            <p:cNvGrpSpPr/>
            <p:nvPr/>
          </p:nvGrpSpPr>
          <p:grpSpPr>
            <a:xfrm rot="10800000">
              <a:off x="6457915" y="315486"/>
              <a:ext cx="415448" cy="819440"/>
              <a:chOff x="926225" y="2601300"/>
              <a:chExt cx="926100" cy="1963200"/>
            </a:xfrm>
          </p:grpSpPr>
          <p:sp>
            <p:nvSpPr>
              <p:cNvPr id="768" name="Google Shape;768;p75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75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75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75"/>
              <p:cNvSpPr/>
              <p:nvPr/>
            </p:nvSpPr>
            <p:spPr>
              <a:xfrm>
                <a:off x="1675078" y="4138447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2" name="Google Shape;772;p75"/>
            <p:cNvGrpSpPr/>
            <p:nvPr/>
          </p:nvGrpSpPr>
          <p:grpSpPr>
            <a:xfrm>
              <a:off x="5703307" y="327850"/>
              <a:ext cx="415448" cy="819440"/>
              <a:chOff x="926225" y="2601300"/>
              <a:chExt cx="926100" cy="1963200"/>
            </a:xfrm>
          </p:grpSpPr>
          <p:sp>
            <p:nvSpPr>
              <p:cNvPr id="773" name="Google Shape;773;p75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75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75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75"/>
              <p:cNvSpPr/>
              <p:nvPr/>
            </p:nvSpPr>
            <p:spPr>
              <a:xfrm>
                <a:off x="968264" y="264072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7" name="Google Shape;777;p75"/>
            <p:cNvGrpSpPr/>
            <p:nvPr/>
          </p:nvGrpSpPr>
          <p:grpSpPr>
            <a:xfrm>
              <a:off x="5725576" y="1210363"/>
              <a:ext cx="3253773" cy="134152"/>
              <a:chOff x="757763" y="4714875"/>
              <a:chExt cx="7530138" cy="327600"/>
            </a:xfrm>
          </p:grpSpPr>
          <p:sp>
            <p:nvSpPr>
              <p:cNvPr id="778" name="Google Shape;778;p75"/>
              <p:cNvSpPr txBox="1"/>
              <p:nvPr/>
            </p:nvSpPr>
            <p:spPr>
              <a:xfrm>
                <a:off x="757763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Portrait</a:t>
                </a:r>
                <a:endParaRPr sz="1000"/>
              </a:p>
            </p:txBody>
          </p:sp>
          <p:sp>
            <p:nvSpPr>
              <p:cNvPr id="779" name="Google Shape;779;p75"/>
              <p:cNvSpPr txBox="1"/>
              <p:nvPr/>
            </p:nvSpPr>
            <p:spPr>
              <a:xfrm>
                <a:off x="2446000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Upside Down</a:t>
                </a:r>
                <a:endParaRPr sz="1000"/>
              </a:p>
            </p:txBody>
          </p:sp>
          <p:sp>
            <p:nvSpPr>
              <p:cNvPr id="780" name="Google Shape;780;p75"/>
              <p:cNvSpPr txBox="1"/>
              <p:nvPr/>
            </p:nvSpPr>
            <p:spPr>
              <a:xfrm>
                <a:off x="4281025" y="4714875"/>
                <a:ext cx="14613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Left</a:t>
                </a:r>
                <a:endParaRPr sz="1000"/>
              </a:p>
            </p:txBody>
          </p:sp>
          <p:sp>
            <p:nvSpPr>
              <p:cNvPr id="781" name="Google Shape;781;p75"/>
              <p:cNvSpPr txBox="1"/>
              <p:nvPr/>
            </p:nvSpPr>
            <p:spPr>
              <a:xfrm>
                <a:off x="6714101" y="4714875"/>
                <a:ext cx="15738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Right</a:t>
                </a:r>
                <a:endParaRPr sz="1000"/>
              </a:p>
            </p:txBody>
          </p:sp>
        </p:grpSp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Thinking in C bitmasks</a:t>
            </a:r>
            <a:endParaRPr/>
          </a:p>
        </p:txBody>
      </p:sp>
      <p:sp>
        <p:nvSpPr>
          <p:cNvPr id="787" name="Google Shape;787;p7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Orientations </a:t>
            </a:r>
            <a:r>
              <a:rPr i="1" lang="no"/>
              <a:t>actually</a:t>
            </a:r>
            <a:r>
              <a:rPr lang="no"/>
              <a:t> define </a:t>
            </a:r>
            <a:r>
              <a:rPr lang="no"/>
              <a:t>operations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Flip Origin to other edge in the X axis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Flip Origin to other edge in the Y axis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Swap X/Y dimensions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br>
              <a:rPr lang="no"/>
            </a:br>
            <a:r>
              <a:rPr lang="no"/>
              <a:t>These new </a:t>
            </a:r>
            <a:r>
              <a:rPr lang="no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#defines</a:t>
            </a:r>
            <a:r>
              <a:rPr lang="no"/>
              <a:t> replace the enum. </a:t>
            </a:r>
            <a:br>
              <a:rPr lang="no"/>
            </a:br>
            <a:r>
              <a:rPr lang="no"/>
              <a:t>They also define </a:t>
            </a:r>
            <a:r>
              <a:rPr i="1" lang="no"/>
              <a:t>how</a:t>
            </a:r>
            <a:r>
              <a:rPr lang="no"/>
              <a:t> to do the transform</a:t>
            </a:r>
            <a:endParaRPr/>
          </a:p>
        </p:txBody>
      </p:sp>
      <p:sp>
        <p:nvSpPr>
          <p:cNvPr id="788" name="Google Shape;788;p76"/>
          <p:cNvSpPr txBox="1"/>
          <p:nvPr>
            <p:ph idx="2" type="body"/>
          </p:nvPr>
        </p:nvSpPr>
        <p:spPr>
          <a:xfrm>
            <a:off x="4572000" y="2769275"/>
            <a:ext cx="4260300" cy="17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BIT_FLIP_X (1 &lt;&lt; 0) </a:t>
            </a:r>
            <a:b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BIT_FLIP_Y (1 &lt;&lt; 1) </a:t>
            </a:r>
            <a:b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BIT_SWAP_XY (1 &lt;&lt; 2) </a:t>
            </a:r>
            <a:endParaRPr sz="10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PORTRAIT ( 0 )</a:t>
            </a:r>
            <a:b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UPSIDE_DOWN ( BIT_FLIP_X | BIT_FLIP_Y )</a:t>
            </a:r>
            <a:b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LANDSCAPE_LEFT ( BIT_FLIP_X | BIT_SWAP_XY )</a:t>
            </a:r>
            <a:b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#define LANDSCAPE_RIGHT ( BIT_FLIP_Y | BIT_SWAP_XY )</a:t>
            </a:r>
            <a:endParaRPr sz="10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789" name="Google Shape;789;p76"/>
          <p:cNvGrpSpPr/>
          <p:nvPr/>
        </p:nvGrpSpPr>
        <p:grpSpPr>
          <a:xfrm>
            <a:off x="5703307" y="315486"/>
            <a:ext cx="3390091" cy="1029030"/>
            <a:chOff x="5703307" y="315486"/>
            <a:chExt cx="3390091" cy="1029030"/>
          </a:xfrm>
        </p:grpSpPr>
        <p:grpSp>
          <p:nvGrpSpPr>
            <p:cNvPr id="790" name="Google Shape;790;p76"/>
            <p:cNvGrpSpPr/>
            <p:nvPr/>
          </p:nvGrpSpPr>
          <p:grpSpPr>
            <a:xfrm rot="5400000">
              <a:off x="8459775" y="284702"/>
              <a:ext cx="386554" cy="880692"/>
              <a:chOff x="926225" y="2601300"/>
              <a:chExt cx="926100" cy="1963200"/>
            </a:xfrm>
          </p:grpSpPr>
          <p:sp>
            <p:nvSpPr>
              <p:cNvPr id="791" name="Google Shape;791;p76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76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76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76"/>
              <p:cNvSpPr/>
              <p:nvPr/>
            </p:nvSpPr>
            <p:spPr>
              <a:xfrm>
                <a:off x="968264" y="411808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5" name="Google Shape;795;p76"/>
            <p:cNvGrpSpPr/>
            <p:nvPr/>
          </p:nvGrpSpPr>
          <p:grpSpPr>
            <a:xfrm rot="-5400000">
              <a:off x="7342806" y="284790"/>
              <a:ext cx="386554" cy="880692"/>
              <a:chOff x="926225" y="2601300"/>
              <a:chExt cx="926100" cy="1963200"/>
            </a:xfrm>
          </p:grpSpPr>
          <p:sp>
            <p:nvSpPr>
              <p:cNvPr id="796" name="Google Shape;796;p76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76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76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76"/>
              <p:cNvSpPr/>
              <p:nvPr/>
            </p:nvSpPr>
            <p:spPr>
              <a:xfrm>
                <a:off x="1677730" y="2648293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0" name="Google Shape;800;p76"/>
            <p:cNvGrpSpPr/>
            <p:nvPr/>
          </p:nvGrpSpPr>
          <p:grpSpPr>
            <a:xfrm rot="10800000">
              <a:off x="6457915" y="315486"/>
              <a:ext cx="415448" cy="819440"/>
              <a:chOff x="926225" y="2601300"/>
              <a:chExt cx="926100" cy="1963200"/>
            </a:xfrm>
          </p:grpSpPr>
          <p:sp>
            <p:nvSpPr>
              <p:cNvPr id="801" name="Google Shape;801;p76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76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76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76"/>
              <p:cNvSpPr/>
              <p:nvPr/>
            </p:nvSpPr>
            <p:spPr>
              <a:xfrm>
                <a:off x="1675078" y="4138447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5" name="Google Shape;805;p76"/>
            <p:cNvGrpSpPr/>
            <p:nvPr/>
          </p:nvGrpSpPr>
          <p:grpSpPr>
            <a:xfrm>
              <a:off x="5703307" y="327850"/>
              <a:ext cx="415448" cy="819440"/>
              <a:chOff x="926225" y="2601300"/>
              <a:chExt cx="926100" cy="1963200"/>
            </a:xfrm>
          </p:grpSpPr>
          <p:sp>
            <p:nvSpPr>
              <p:cNvPr id="806" name="Google Shape;806;p76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76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76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76"/>
              <p:cNvSpPr/>
              <p:nvPr/>
            </p:nvSpPr>
            <p:spPr>
              <a:xfrm>
                <a:off x="968264" y="264072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0" name="Google Shape;810;p76"/>
            <p:cNvGrpSpPr/>
            <p:nvPr/>
          </p:nvGrpSpPr>
          <p:grpSpPr>
            <a:xfrm>
              <a:off x="5725576" y="1210363"/>
              <a:ext cx="3253773" cy="134152"/>
              <a:chOff x="757763" y="4714875"/>
              <a:chExt cx="7530138" cy="327600"/>
            </a:xfrm>
          </p:grpSpPr>
          <p:sp>
            <p:nvSpPr>
              <p:cNvPr id="811" name="Google Shape;811;p76"/>
              <p:cNvSpPr txBox="1"/>
              <p:nvPr/>
            </p:nvSpPr>
            <p:spPr>
              <a:xfrm>
                <a:off x="757763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Portrait</a:t>
                </a:r>
                <a:endParaRPr sz="1000"/>
              </a:p>
            </p:txBody>
          </p:sp>
          <p:sp>
            <p:nvSpPr>
              <p:cNvPr id="812" name="Google Shape;812;p76"/>
              <p:cNvSpPr txBox="1"/>
              <p:nvPr/>
            </p:nvSpPr>
            <p:spPr>
              <a:xfrm>
                <a:off x="2446000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Upside Down</a:t>
                </a:r>
                <a:endParaRPr sz="1000"/>
              </a:p>
            </p:txBody>
          </p:sp>
          <p:sp>
            <p:nvSpPr>
              <p:cNvPr id="813" name="Google Shape;813;p76"/>
              <p:cNvSpPr txBox="1"/>
              <p:nvPr/>
            </p:nvSpPr>
            <p:spPr>
              <a:xfrm>
                <a:off x="4281025" y="4714875"/>
                <a:ext cx="14613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Left</a:t>
                </a:r>
                <a:endParaRPr sz="1000"/>
              </a:p>
            </p:txBody>
          </p:sp>
          <p:sp>
            <p:nvSpPr>
              <p:cNvPr id="814" name="Google Shape;814;p76"/>
              <p:cNvSpPr txBox="1"/>
              <p:nvPr/>
            </p:nvSpPr>
            <p:spPr>
              <a:xfrm>
                <a:off x="6714101" y="4714875"/>
                <a:ext cx="15738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Right</a:t>
                </a:r>
                <a:endParaRPr sz="1000"/>
              </a:p>
            </p:txBody>
          </p:sp>
        </p:grpSp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77"/>
          <p:cNvSpPr/>
          <p:nvPr/>
        </p:nvSpPr>
        <p:spPr>
          <a:xfrm>
            <a:off x="1136395" y="2761010"/>
            <a:ext cx="4562725" cy="2339900"/>
          </a:xfrm>
          <a:custGeom>
            <a:rect b="b" l="l" r="r" t="t"/>
            <a:pathLst>
              <a:path extrusionOk="0" h="93596" w="182509">
                <a:moveTo>
                  <a:pt x="30" y="79263"/>
                </a:moveTo>
                <a:cubicBezTo>
                  <a:pt x="2171" y="81627"/>
                  <a:pt x="-6124" y="92775"/>
                  <a:pt x="12873" y="93444"/>
                </a:cubicBezTo>
                <a:cubicBezTo>
                  <a:pt x="31870" y="94113"/>
                  <a:pt x="94658" y="92908"/>
                  <a:pt x="114012" y="83276"/>
                </a:cubicBezTo>
                <a:cubicBezTo>
                  <a:pt x="133366" y="73644"/>
                  <a:pt x="125027" y="49117"/>
                  <a:pt x="128996" y="35650"/>
                </a:cubicBezTo>
                <a:cubicBezTo>
                  <a:pt x="132965" y="22183"/>
                  <a:pt x="129977" y="7511"/>
                  <a:pt x="137825" y="2472"/>
                </a:cubicBezTo>
                <a:cubicBezTo>
                  <a:pt x="145674" y="-2567"/>
                  <a:pt x="168640" y="956"/>
                  <a:pt x="176087" y="5415"/>
                </a:cubicBezTo>
                <a:cubicBezTo>
                  <a:pt x="183534" y="9874"/>
                  <a:pt x="181439" y="25259"/>
                  <a:pt x="182509" y="29228"/>
                </a:cubicBezTo>
              </a:path>
            </a:pathLst>
          </a:custGeom>
          <a:noFill/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820" name="Google Shape;820;p77"/>
          <p:cNvSpPr txBox="1"/>
          <p:nvPr>
            <p:ph type="title"/>
          </p:nvPr>
        </p:nvSpPr>
        <p:spPr>
          <a:xfrm>
            <a:off x="311700" y="445025"/>
            <a:ext cx="517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Same function, with bitmasks</a:t>
            </a:r>
            <a:endParaRPr/>
          </a:p>
        </p:txBody>
      </p:sp>
      <p:sp>
        <p:nvSpPr>
          <p:cNvPr id="821" name="Google Shape;821;p7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get_rotation_info(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orientation, </a:t>
            </a:r>
            <a:r>
              <a:rPr lang="no" sz="10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// bitmask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in_w,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in_h,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info *out)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( orientation &amp;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BIT_SWAP_XY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out-&gt;transformed_w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out-&gt;transformed_h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out-&gt;transformed_w = in_h;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out-&gt;transformed_h = in_w;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( orientation &amp;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BIT_FLIP_X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out-&gt;transformed_origin_x = in_w-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out-&gt;transformed_origin_x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    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22" name="Google Shape;822;p77"/>
          <p:cNvSpPr txBox="1"/>
          <p:nvPr>
            <p:ph idx="2" type="body"/>
          </p:nvPr>
        </p:nvSpPr>
        <p:spPr>
          <a:xfrm>
            <a:off x="4832400" y="1765925"/>
            <a:ext cx="3999900" cy="28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( orientation &amp;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BIT_FLIP_Y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)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out-&gt;transformed_origin_y = in_h-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 </a:t>
            </a:r>
            <a:r>
              <a:rPr lang="no" sz="1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 {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	out-&gt;transformed_origin_y = </a:t>
            </a:r>
            <a:r>
              <a:rPr lang="no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br>
              <a:rPr lang="no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no" sz="10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grpSp>
        <p:nvGrpSpPr>
          <p:cNvPr id="823" name="Google Shape;823;p77"/>
          <p:cNvGrpSpPr/>
          <p:nvPr/>
        </p:nvGrpSpPr>
        <p:grpSpPr>
          <a:xfrm>
            <a:off x="5703307" y="315486"/>
            <a:ext cx="3390091" cy="1029030"/>
            <a:chOff x="5703307" y="315486"/>
            <a:chExt cx="3390091" cy="1029030"/>
          </a:xfrm>
        </p:grpSpPr>
        <p:grpSp>
          <p:nvGrpSpPr>
            <p:cNvPr id="824" name="Google Shape;824;p77"/>
            <p:cNvGrpSpPr/>
            <p:nvPr/>
          </p:nvGrpSpPr>
          <p:grpSpPr>
            <a:xfrm rot="5400000">
              <a:off x="8459775" y="284702"/>
              <a:ext cx="386554" cy="880692"/>
              <a:chOff x="926225" y="2601300"/>
              <a:chExt cx="926100" cy="1963200"/>
            </a:xfrm>
          </p:grpSpPr>
          <p:sp>
            <p:nvSpPr>
              <p:cNvPr id="825" name="Google Shape;825;p77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77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77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77"/>
              <p:cNvSpPr/>
              <p:nvPr/>
            </p:nvSpPr>
            <p:spPr>
              <a:xfrm>
                <a:off x="968264" y="411808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9" name="Google Shape;829;p77"/>
            <p:cNvGrpSpPr/>
            <p:nvPr/>
          </p:nvGrpSpPr>
          <p:grpSpPr>
            <a:xfrm rot="-5400000">
              <a:off x="7342806" y="284790"/>
              <a:ext cx="386554" cy="880692"/>
              <a:chOff x="926225" y="2601300"/>
              <a:chExt cx="926100" cy="1963200"/>
            </a:xfrm>
          </p:grpSpPr>
          <p:sp>
            <p:nvSpPr>
              <p:cNvPr id="830" name="Google Shape;830;p77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77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77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77"/>
              <p:cNvSpPr/>
              <p:nvPr/>
            </p:nvSpPr>
            <p:spPr>
              <a:xfrm>
                <a:off x="1677730" y="2648293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4" name="Google Shape;834;p77"/>
            <p:cNvGrpSpPr/>
            <p:nvPr/>
          </p:nvGrpSpPr>
          <p:grpSpPr>
            <a:xfrm rot="10800000">
              <a:off x="6457915" y="315486"/>
              <a:ext cx="415448" cy="819440"/>
              <a:chOff x="926225" y="2601300"/>
              <a:chExt cx="926100" cy="1963200"/>
            </a:xfrm>
          </p:grpSpPr>
          <p:sp>
            <p:nvSpPr>
              <p:cNvPr id="835" name="Google Shape;835;p77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77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77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77"/>
              <p:cNvSpPr/>
              <p:nvPr/>
            </p:nvSpPr>
            <p:spPr>
              <a:xfrm>
                <a:off x="1675078" y="4138447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9" name="Google Shape;839;p77"/>
            <p:cNvGrpSpPr/>
            <p:nvPr/>
          </p:nvGrpSpPr>
          <p:grpSpPr>
            <a:xfrm>
              <a:off x="5703307" y="327850"/>
              <a:ext cx="415448" cy="819440"/>
              <a:chOff x="926225" y="2601300"/>
              <a:chExt cx="926100" cy="1963200"/>
            </a:xfrm>
          </p:grpSpPr>
          <p:sp>
            <p:nvSpPr>
              <p:cNvPr id="840" name="Google Shape;840;p77"/>
              <p:cNvSpPr/>
              <p:nvPr/>
            </p:nvSpPr>
            <p:spPr>
              <a:xfrm>
                <a:off x="926225" y="2601300"/>
                <a:ext cx="926100" cy="1963200"/>
              </a:xfrm>
              <a:prstGeom prst="flowChartAlternateProcess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77"/>
              <p:cNvSpPr/>
              <p:nvPr/>
            </p:nvSpPr>
            <p:spPr>
              <a:xfrm>
                <a:off x="987982" y="2680150"/>
                <a:ext cx="805500" cy="1566600"/>
              </a:xfrm>
              <a:prstGeom prst="roundRect">
                <a:avLst>
                  <a:gd fmla="val 16667" name="adj"/>
                </a:avLst>
              </a:prstGeom>
              <a:solidFill>
                <a:srgbClr val="EAD1D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77"/>
              <p:cNvSpPr/>
              <p:nvPr/>
            </p:nvSpPr>
            <p:spPr>
              <a:xfrm>
                <a:off x="1320357" y="4345375"/>
                <a:ext cx="157800" cy="1479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77"/>
              <p:cNvSpPr/>
              <p:nvPr/>
            </p:nvSpPr>
            <p:spPr>
              <a:xfrm>
                <a:off x="968264" y="2640725"/>
                <a:ext cx="157800" cy="147900"/>
              </a:xfrm>
              <a:prstGeom prst="ellipse">
                <a:avLst/>
              </a:prstGeom>
              <a:solidFill>
                <a:srgbClr val="FF00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4" name="Google Shape;844;p77"/>
            <p:cNvGrpSpPr/>
            <p:nvPr/>
          </p:nvGrpSpPr>
          <p:grpSpPr>
            <a:xfrm>
              <a:off x="5725576" y="1210363"/>
              <a:ext cx="3253773" cy="134152"/>
              <a:chOff x="757763" y="4714875"/>
              <a:chExt cx="7530138" cy="327600"/>
            </a:xfrm>
          </p:grpSpPr>
          <p:sp>
            <p:nvSpPr>
              <p:cNvPr id="845" name="Google Shape;845;p77"/>
              <p:cNvSpPr txBox="1"/>
              <p:nvPr/>
            </p:nvSpPr>
            <p:spPr>
              <a:xfrm>
                <a:off x="757763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Portrait</a:t>
                </a:r>
                <a:endParaRPr sz="1000"/>
              </a:p>
            </p:txBody>
          </p:sp>
          <p:sp>
            <p:nvSpPr>
              <p:cNvPr id="846" name="Google Shape;846;p77"/>
              <p:cNvSpPr txBox="1"/>
              <p:nvPr/>
            </p:nvSpPr>
            <p:spPr>
              <a:xfrm>
                <a:off x="2446000" y="4714875"/>
                <a:ext cx="12510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Upside Down</a:t>
                </a:r>
                <a:endParaRPr sz="1000"/>
              </a:p>
            </p:txBody>
          </p:sp>
          <p:sp>
            <p:nvSpPr>
              <p:cNvPr id="847" name="Google Shape;847;p77"/>
              <p:cNvSpPr txBox="1"/>
              <p:nvPr/>
            </p:nvSpPr>
            <p:spPr>
              <a:xfrm>
                <a:off x="4281025" y="4714875"/>
                <a:ext cx="14613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Left</a:t>
                </a:r>
                <a:endParaRPr sz="1000"/>
              </a:p>
            </p:txBody>
          </p:sp>
          <p:sp>
            <p:nvSpPr>
              <p:cNvPr id="848" name="Google Shape;848;p77"/>
              <p:cNvSpPr txBox="1"/>
              <p:nvPr/>
            </p:nvSpPr>
            <p:spPr>
              <a:xfrm>
                <a:off x="6714101" y="4714875"/>
                <a:ext cx="1573800" cy="32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no" sz="1000"/>
                  <a:t>Landscape Right</a:t>
                </a:r>
                <a:endParaRPr sz="1000"/>
              </a:p>
            </p:txBody>
          </p:sp>
        </p:grpSp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Comparing Assembly (x86)</a:t>
            </a:r>
            <a:endParaRPr/>
          </a:p>
        </p:txBody>
      </p:sp>
      <p:sp>
        <p:nvSpPr>
          <p:cNvPr id="854" name="Google Shape;854;p7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Switch + Enum version: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31 instructions</a:t>
            </a:r>
            <a:br>
              <a:rPr lang="no"/>
            </a:br>
            <a:r>
              <a:rPr lang="no"/>
              <a:t>whereof 9 will be run at any given input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4 branches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no"/>
              <a:t>If + Enum version: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19 instructions, </a:t>
            </a:r>
            <a:br>
              <a:rPr lang="no"/>
            </a:br>
            <a:r>
              <a:rPr lang="no"/>
              <a:t>whereof all will be run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0 branches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7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Bitmask version: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13 instructions</a:t>
            </a:r>
            <a:br>
              <a:rPr lang="no"/>
            </a:br>
            <a:r>
              <a:rPr lang="no"/>
              <a:t>whereof all will be run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0 branches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/>
              <a:t>Which is best?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PC vs MCU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no" u="sng"/>
              <a:t>PC</a:t>
            </a:r>
            <a:br>
              <a:rPr lang="no"/>
            </a:br>
            <a:r>
              <a:rPr lang="no"/>
              <a:t>CPU: AMD Ryzen 5950X, 4.9 GHz, 16 cores</a:t>
            </a:r>
            <a:br>
              <a:rPr lang="no"/>
            </a:br>
            <a:r>
              <a:rPr lang="no"/>
              <a:t>RAM: 64 Gb </a:t>
            </a:r>
            <a:br>
              <a:rPr lang="no"/>
            </a:br>
            <a:r>
              <a:rPr lang="no"/>
              <a:t>Storage: 2 TB, SSD</a:t>
            </a:r>
            <a:br>
              <a:rPr lang="no"/>
            </a:br>
            <a:r>
              <a:rPr lang="no"/>
              <a:t>Power Usage: ~1000 W</a:t>
            </a:r>
            <a:br>
              <a:rPr lang="no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u="sng"/>
          </a:p>
        </p:txBody>
      </p:sp>
      <p:sp>
        <p:nvSpPr>
          <p:cNvPr id="99" name="Google Shape;99;p19"/>
          <p:cNvSpPr txBox="1"/>
          <p:nvPr>
            <p:ph idx="2" type="body"/>
          </p:nvPr>
        </p:nvSpPr>
        <p:spPr>
          <a:xfrm>
            <a:off x="2812875" y="28232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no" u="sng"/>
              <a:t>Apollo Moon Landing Computer </a:t>
            </a:r>
            <a:br>
              <a:rPr lang="no"/>
            </a:br>
            <a:r>
              <a:rPr lang="no"/>
              <a:t>CPU: Custom Made @ 2 MHz</a:t>
            </a:r>
            <a:br>
              <a:rPr lang="no"/>
            </a:br>
            <a:r>
              <a:rPr lang="no"/>
              <a:t>RAM: 2048 16-bit words</a:t>
            </a:r>
            <a:br>
              <a:rPr lang="no"/>
            </a:br>
            <a:r>
              <a:rPr lang="no"/>
              <a:t>Storage: 36864 16-bit words, ROM</a:t>
            </a:r>
            <a:br>
              <a:rPr lang="no"/>
            </a:br>
            <a:r>
              <a:rPr lang="no"/>
              <a:t>Power Usage: 55 W</a:t>
            </a:r>
            <a:br>
              <a:rPr lang="no"/>
            </a:br>
            <a:br>
              <a:rPr lang="no"/>
            </a:br>
            <a:r>
              <a:rPr i="1" lang="no"/>
              <a:t>Comparable to a 1970’s home computer</a:t>
            </a:r>
            <a:br>
              <a:rPr lang="no"/>
            </a:br>
            <a:endParaRPr/>
          </a:p>
        </p:txBody>
      </p:sp>
      <p:sp>
        <p:nvSpPr>
          <p:cNvPr id="100" name="Google Shape;100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no" u="sng"/>
              <a:t>MCU</a:t>
            </a:r>
            <a:br>
              <a:rPr lang="no"/>
            </a:br>
            <a:r>
              <a:rPr lang="no"/>
              <a:t>CPU: ARM Cortex A72 @ 1.5 GHz, 1 core</a:t>
            </a:r>
            <a:br>
              <a:rPr lang="no"/>
            </a:br>
            <a:r>
              <a:rPr lang="no"/>
              <a:t>RAM: 1 GB</a:t>
            </a:r>
            <a:br>
              <a:rPr lang="no"/>
            </a:br>
            <a:r>
              <a:rPr lang="no"/>
              <a:t>Storage: MicroSD slot</a:t>
            </a:r>
            <a:br>
              <a:rPr lang="no"/>
            </a:br>
            <a:r>
              <a:rPr lang="no"/>
              <a:t>Power Usage: 15W</a:t>
            </a:r>
            <a:r>
              <a:rPr lang="no"/>
              <a:t> </a:t>
            </a:r>
            <a:br>
              <a:rPr lang="no"/>
            </a:b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Small is awesome!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6600" y="3832375"/>
            <a:ext cx="1681425" cy="110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600" y="2940997"/>
            <a:ext cx="2906800" cy="205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000" y="1232300"/>
            <a:ext cx="1708700" cy="170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22225" y="1017725"/>
            <a:ext cx="4410075" cy="24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Programming for Microcontrollers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o"/>
              <a:t>MCUs have </a:t>
            </a:r>
            <a:r>
              <a:rPr i="1" lang="no"/>
              <a:t>constraints.</a:t>
            </a:r>
            <a:endParaRPr i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no"/>
              <a:t>Limits on Memory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o"/>
              <a:t>Limits on Performance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o"/>
              <a:t>Limits on Code Size (storage)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Limits on support libraries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o"/>
              <a:t>Limits on OS functionality - there may be none!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o"/>
              <a:t>Limits on Power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no"/>
              <a:t>You </a:t>
            </a:r>
            <a:r>
              <a:rPr lang="no">
                <a:solidFill>
                  <a:srgbClr val="FF0000"/>
                </a:solidFill>
              </a:rPr>
              <a:t>must</a:t>
            </a:r>
            <a:r>
              <a:rPr lang="no"/>
              <a:t> write programs with those constraints in mind. </a:t>
            </a:r>
            <a:br>
              <a:rPr lang="no"/>
            </a:b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